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69" r:id="rId1"/>
  </p:sldMasterIdLst>
  <p:notesMasterIdLst>
    <p:notesMasterId r:id="rId20"/>
  </p:notesMasterIdLst>
  <p:sldIdLst>
    <p:sldId id="257" r:id="rId2"/>
    <p:sldId id="258" r:id="rId3"/>
    <p:sldId id="270" r:id="rId4"/>
    <p:sldId id="271" r:id="rId5"/>
    <p:sldId id="272" r:id="rId6"/>
    <p:sldId id="273" r:id="rId7"/>
    <p:sldId id="275" r:id="rId8"/>
    <p:sldId id="276" r:id="rId9"/>
    <p:sldId id="279" r:id="rId10"/>
    <p:sldId id="277" r:id="rId11"/>
    <p:sldId id="278" r:id="rId12"/>
    <p:sldId id="263" r:id="rId13"/>
    <p:sldId id="264" r:id="rId14"/>
    <p:sldId id="281" r:id="rId15"/>
    <p:sldId id="265" r:id="rId16"/>
    <p:sldId id="266" r:id="rId17"/>
    <p:sldId id="267" r:id="rId18"/>
    <p:sldId id="280" r:id="rId19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BE63"/>
    <a:srgbClr val="AABBDF"/>
    <a:srgbClr val="3896BD"/>
    <a:srgbClr val="829E4C"/>
    <a:srgbClr val="6AC3A7"/>
    <a:srgbClr val="DCDB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6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539ED8-4B75-491E-AAD7-87762F4ACA5D}" type="doc">
      <dgm:prSet loTypeId="urn:microsoft.com/office/officeart/2009/3/layout/RandomtoResultProcess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9A945AE-901D-4C1D-8301-DE297F96EF38}">
      <dgm:prSet phldrT="[Text]" custT="1"/>
      <dgm:spPr/>
      <dgm:t>
        <a:bodyPr/>
        <a:lstStyle/>
        <a:p>
          <a:r>
            <a:rPr lang="en-GB" sz="4400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Server</a:t>
          </a:r>
          <a:endParaRPr lang="en-GB" sz="4400" b="1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9A6C027-60AC-4831-BFDA-E1AA7AA16C51}" type="parTrans" cxnId="{13290F94-837C-4200-B4D6-052DCAE3F434}">
      <dgm:prSet/>
      <dgm:spPr/>
      <dgm:t>
        <a:bodyPr/>
        <a:lstStyle/>
        <a:p>
          <a:endParaRPr lang="en-GB"/>
        </a:p>
      </dgm:t>
    </dgm:pt>
    <dgm:pt modelId="{552959CD-6BBC-4F72-9CF3-F60D32549683}" type="sibTrans" cxnId="{13290F94-837C-4200-B4D6-052DCAE3F434}">
      <dgm:prSet/>
      <dgm:spPr/>
      <dgm:t>
        <a:bodyPr/>
        <a:lstStyle/>
        <a:p>
          <a:endParaRPr lang="en-GB"/>
        </a:p>
      </dgm:t>
    </dgm:pt>
    <dgm:pt modelId="{290E9828-8216-4779-966F-5A2AA5C39D03}">
      <dgm:prSet phldrT="[Text]"/>
      <dgm:spPr/>
      <dgm:t>
        <a:bodyPr/>
        <a:lstStyle/>
        <a:p>
          <a:r>
            <a:rPr lang="en-GB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GUI</a:t>
          </a:r>
          <a:endParaRPr lang="en-GB" dirty="0">
            <a:solidFill>
              <a:schemeClr val="bg1"/>
            </a:solidFill>
          </a:endParaRPr>
        </a:p>
      </dgm:t>
    </dgm:pt>
    <dgm:pt modelId="{C525BC7E-116C-4C65-8A09-64EAB2559FA7}" type="parTrans" cxnId="{FEDB355C-8F5C-4A72-94B8-7AB708270D10}">
      <dgm:prSet/>
      <dgm:spPr/>
      <dgm:t>
        <a:bodyPr/>
        <a:lstStyle/>
        <a:p>
          <a:endParaRPr lang="en-GB"/>
        </a:p>
      </dgm:t>
    </dgm:pt>
    <dgm:pt modelId="{C8B3D9DF-4D0D-4F80-BCE0-658DAD4248F8}" type="sibTrans" cxnId="{FEDB355C-8F5C-4A72-94B8-7AB708270D10}">
      <dgm:prSet/>
      <dgm:spPr/>
      <dgm:t>
        <a:bodyPr/>
        <a:lstStyle/>
        <a:p>
          <a:endParaRPr lang="en-GB"/>
        </a:p>
      </dgm:t>
    </dgm:pt>
    <dgm:pt modelId="{894E9DFD-C2C7-4AC2-8A40-AC0C1FDABCB8}" type="pres">
      <dgm:prSet presAssocID="{E8539ED8-4B75-491E-AAD7-87762F4ACA5D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GB"/>
        </a:p>
      </dgm:t>
    </dgm:pt>
    <dgm:pt modelId="{8FBF66B8-941F-405A-99FA-85400883C8A7}" type="pres">
      <dgm:prSet presAssocID="{D9A945AE-901D-4C1D-8301-DE297F96EF38}" presName="chaos" presStyleCnt="0"/>
      <dgm:spPr/>
    </dgm:pt>
    <dgm:pt modelId="{7B3A46B8-84AA-479D-81CF-4B64AA316DA5}" type="pres">
      <dgm:prSet presAssocID="{D9A945AE-901D-4C1D-8301-DE297F96EF38}" presName="parTx1" presStyleLbl="revTx" presStyleIdx="0" presStyleCnt="1"/>
      <dgm:spPr/>
      <dgm:t>
        <a:bodyPr/>
        <a:lstStyle/>
        <a:p>
          <a:endParaRPr lang="en-GB"/>
        </a:p>
      </dgm:t>
    </dgm:pt>
    <dgm:pt modelId="{0A9E93BB-D773-43E4-8732-FBE9C9101F05}" type="pres">
      <dgm:prSet presAssocID="{D9A945AE-901D-4C1D-8301-DE297F96EF38}" presName="c1" presStyleLbl="node1" presStyleIdx="0" presStyleCnt="19"/>
      <dgm:spPr/>
    </dgm:pt>
    <dgm:pt modelId="{BF071AF4-C3E1-471A-B93D-A96F405AEECD}" type="pres">
      <dgm:prSet presAssocID="{D9A945AE-901D-4C1D-8301-DE297F96EF38}" presName="c2" presStyleLbl="node1" presStyleIdx="1" presStyleCnt="19"/>
      <dgm:spPr/>
    </dgm:pt>
    <dgm:pt modelId="{5DC2A263-950B-4145-8F14-80F70D1A7A9F}" type="pres">
      <dgm:prSet presAssocID="{D9A945AE-901D-4C1D-8301-DE297F96EF38}" presName="c3" presStyleLbl="node1" presStyleIdx="2" presStyleCnt="19"/>
      <dgm:spPr/>
    </dgm:pt>
    <dgm:pt modelId="{3A500DDB-46F5-4DB5-80F4-270868ECA10D}" type="pres">
      <dgm:prSet presAssocID="{D9A945AE-901D-4C1D-8301-DE297F96EF38}" presName="c4" presStyleLbl="node1" presStyleIdx="3" presStyleCnt="19"/>
      <dgm:spPr/>
    </dgm:pt>
    <dgm:pt modelId="{813AF83F-CAB2-4704-9C78-831A96C02E96}" type="pres">
      <dgm:prSet presAssocID="{D9A945AE-901D-4C1D-8301-DE297F96EF38}" presName="c5" presStyleLbl="node1" presStyleIdx="4" presStyleCnt="19"/>
      <dgm:spPr/>
    </dgm:pt>
    <dgm:pt modelId="{BA2DACE6-79D9-4FF0-82AE-5BB75B95A4E7}" type="pres">
      <dgm:prSet presAssocID="{D9A945AE-901D-4C1D-8301-DE297F96EF38}" presName="c6" presStyleLbl="node1" presStyleIdx="5" presStyleCnt="19"/>
      <dgm:spPr/>
    </dgm:pt>
    <dgm:pt modelId="{F94E7E53-2008-49D7-B142-E1551F50480D}" type="pres">
      <dgm:prSet presAssocID="{D9A945AE-901D-4C1D-8301-DE297F96EF38}" presName="c7" presStyleLbl="node1" presStyleIdx="6" presStyleCnt="19"/>
      <dgm:spPr/>
    </dgm:pt>
    <dgm:pt modelId="{07A9FDB2-2FE8-4D1B-853F-D045FBDA5304}" type="pres">
      <dgm:prSet presAssocID="{D9A945AE-901D-4C1D-8301-DE297F96EF38}" presName="c8" presStyleLbl="node1" presStyleIdx="7" presStyleCnt="19"/>
      <dgm:spPr/>
    </dgm:pt>
    <dgm:pt modelId="{A1E6EFAC-C780-4EE8-9D82-1DBC8410A703}" type="pres">
      <dgm:prSet presAssocID="{D9A945AE-901D-4C1D-8301-DE297F96EF38}" presName="c9" presStyleLbl="node1" presStyleIdx="8" presStyleCnt="19"/>
      <dgm:spPr/>
    </dgm:pt>
    <dgm:pt modelId="{F81221FB-8AC4-41F1-9223-62DD64C2DB6D}" type="pres">
      <dgm:prSet presAssocID="{D9A945AE-901D-4C1D-8301-DE297F96EF38}" presName="c10" presStyleLbl="node1" presStyleIdx="9" presStyleCnt="19"/>
      <dgm:spPr/>
    </dgm:pt>
    <dgm:pt modelId="{24B67E74-2E61-433B-ADD2-2AC94AF3CE9D}" type="pres">
      <dgm:prSet presAssocID="{D9A945AE-901D-4C1D-8301-DE297F96EF38}" presName="c11" presStyleLbl="node1" presStyleIdx="10" presStyleCnt="19"/>
      <dgm:spPr/>
    </dgm:pt>
    <dgm:pt modelId="{F56CE5E7-1485-43F4-8248-7BFDCD42F4EE}" type="pres">
      <dgm:prSet presAssocID="{D9A945AE-901D-4C1D-8301-DE297F96EF38}" presName="c12" presStyleLbl="node1" presStyleIdx="11" presStyleCnt="19"/>
      <dgm:spPr/>
    </dgm:pt>
    <dgm:pt modelId="{AE993B9E-5215-49F2-9369-2CDBECE27A78}" type="pres">
      <dgm:prSet presAssocID="{D9A945AE-901D-4C1D-8301-DE297F96EF38}" presName="c13" presStyleLbl="node1" presStyleIdx="12" presStyleCnt="19"/>
      <dgm:spPr/>
    </dgm:pt>
    <dgm:pt modelId="{36942E4F-EFE5-4940-A2FF-7191AE7C85F2}" type="pres">
      <dgm:prSet presAssocID="{D9A945AE-901D-4C1D-8301-DE297F96EF38}" presName="c14" presStyleLbl="node1" presStyleIdx="13" presStyleCnt="19"/>
      <dgm:spPr/>
    </dgm:pt>
    <dgm:pt modelId="{FB776496-655E-4E5A-ABFA-C336455F9D23}" type="pres">
      <dgm:prSet presAssocID="{D9A945AE-901D-4C1D-8301-DE297F96EF38}" presName="c15" presStyleLbl="node1" presStyleIdx="14" presStyleCnt="19"/>
      <dgm:spPr/>
    </dgm:pt>
    <dgm:pt modelId="{790D0F49-B172-441F-A89D-FE85BD5D1B36}" type="pres">
      <dgm:prSet presAssocID="{D9A945AE-901D-4C1D-8301-DE297F96EF38}" presName="c16" presStyleLbl="node1" presStyleIdx="15" presStyleCnt="19"/>
      <dgm:spPr/>
    </dgm:pt>
    <dgm:pt modelId="{C36C3C0C-E66A-46C7-98C8-34EF0FFAD378}" type="pres">
      <dgm:prSet presAssocID="{D9A945AE-901D-4C1D-8301-DE297F96EF38}" presName="c17" presStyleLbl="node1" presStyleIdx="16" presStyleCnt="19"/>
      <dgm:spPr/>
    </dgm:pt>
    <dgm:pt modelId="{D1A5A1B4-6E5D-4E8E-9B16-EF33F20D4C4E}" type="pres">
      <dgm:prSet presAssocID="{D9A945AE-901D-4C1D-8301-DE297F96EF38}" presName="c18" presStyleLbl="node1" presStyleIdx="17" presStyleCnt="19"/>
      <dgm:spPr/>
    </dgm:pt>
    <dgm:pt modelId="{B4568A14-F702-459A-A724-CFF909615952}" type="pres">
      <dgm:prSet presAssocID="{552959CD-6BBC-4F72-9CF3-F60D32549683}" presName="chevronComposite1" presStyleCnt="0"/>
      <dgm:spPr/>
    </dgm:pt>
    <dgm:pt modelId="{CBA8558C-4891-40DA-90ED-3CD675545D58}" type="pres">
      <dgm:prSet presAssocID="{552959CD-6BBC-4F72-9CF3-F60D32549683}" presName="chevron1" presStyleLbl="sibTrans2D1" presStyleIdx="0" presStyleCnt="2" custScaleX="70901" custLinFactNeighborX="92706" custLinFactNeighborY="408"/>
      <dgm:spPr/>
    </dgm:pt>
    <dgm:pt modelId="{177C7D19-C4D9-4906-8A23-899BD7AB722C}" type="pres">
      <dgm:prSet presAssocID="{552959CD-6BBC-4F72-9CF3-F60D32549683}" presName="spChevron1" presStyleCnt="0"/>
      <dgm:spPr/>
    </dgm:pt>
    <dgm:pt modelId="{09E954A8-3D3E-4EF3-96F4-A8F1F32FCCEF}" type="pres">
      <dgm:prSet presAssocID="{552959CD-6BBC-4F72-9CF3-F60D32549683}" presName="overlap" presStyleCnt="0"/>
      <dgm:spPr/>
    </dgm:pt>
    <dgm:pt modelId="{FFD4F0D2-4E80-492B-9776-08BB315E930D}" type="pres">
      <dgm:prSet presAssocID="{552959CD-6BBC-4F72-9CF3-F60D32549683}" presName="chevronComposite2" presStyleCnt="0"/>
      <dgm:spPr/>
    </dgm:pt>
    <dgm:pt modelId="{E92EC427-B18D-44D6-B640-75F735B4A000}" type="pres">
      <dgm:prSet presAssocID="{552959CD-6BBC-4F72-9CF3-F60D32549683}" presName="chevron2" presStyleLbl="sibTrans2D1" presStyleIdx="1" presStyleCnt="2" custAng="10800000" custScaleX="67831" custLinFactNeighborX="-91927"/>
      <dgm:spPr/>
    </dgm:pt>
    <dgm:pt modelId="{94D21A83-5110-4443-9778-62985A17D574}" type="pres">
      <dgm:prSet presAssocID="{552959CD-6BBC-4F72-9CF3-F60D32549683}" presName="spChevron2" presStyleCnt="0"/>
      <dgm:spPr/>
    </dgm:pt>
    <dgm:pt modelId="{6162AA6D-8167-4DDC-8835-F80E574CCBC5}" type="pres">
      <dgm:prSet presAssocID="{290E9828-8216-4779-966F-5A2AA5C39D03}" presName="last" presStyleCnt="0"/>
      <dgm:spPr/>
    </dgm:pt>
    <dgm:pt modelId="{29D4CD73-3E5F-4EA1-AB18-F7D1FACD6E3D}" type="pres">
      <dgm:prSet presAssocID="{290E9828-8216-4779-966F-5A2AA5C39D03}" presName="circleTx" presStyleLbl="node1" presStyleIdx="18" presStyleCnt="19" custLinFactNeighborX="9829" custLinFactNeighborY="-781"/>
      <dgm:spPr/>
      <dgm:t>
        <a:bodyPr/>
        <a:lstStyle/>
        <a:p>
          <a:endParaRPr lang="en-GB"/>
        </a:p>
      </dgm:t>
    </dgm:pt>
    <dgm:pt modelId="{795B8305-C9B5-485E-80D4-48D6EDBAD657}" type="pres">
      <dgm:prSet presAssocID="{290E9828-8216-4779-966F-5A2AA5C39D03}" presName="spN" presStyleCnt="0"/>
      <dgm:spPr/>
    </dgm:pt>
  </dgm:ptLst>
  <dgm:cxnLst>
    <dgm:cxn modelId="{13290F94-837C-4200-B4D6-052DCAE3F434}" srcId="{E8539ED8-4B75-491E-AAD7-87762F4ACA5D}" destId="{D9A945AE-901D-4C1D-8301-DE297F96EF38}" srcOrd="0" destOrd="0" parTransId="{69A6C027-60AC-4831-BFDA-E1AA7AA16C51}" sibTransId="{552959CD-6BBC-4F72-9CF3-F60D32549683}"/>
    <dgm:cxn modelId="{727F4ADB-1939-4553-B02C-EA1E74F7D099}" type="presOf" srcId="{D9A945AE-901D-4C1D-8301-DE297F96EF38}" destId="{7B3A46B8-84AA-479D-81CF-4B64AA316DA5}" srcOrd="0" destOrd="0" presId="urn:microsoft.com/office/officeart/2009/3/layout/RandomtoResultProcess"/>
    <dgm:cxn modelId="{2781CB81-6549-483D-B11C-48C3E7717FE3}" type="presOf" srcId="{E8539ED8-4B75-491E-AAD7-87762F4ACA5D}" destId="{894E9DFD-C2C7-4AC2-8A40-AC0C1FDABCB8}" srcOrd="0" destOrd="0" presId="urn:microsoft.com/office/officeart/2009/3/layout/RandomtoResultProcess"/>
    <dgm:cxn modelId="{FEDB355C-8F5C-4A72-94B8-7AB708270D10}" srcId="{E8539ED8-4B75-491E-AAD7-87762F4ACA5D}" destId="{290E9828-8216-4779-966F-5A2AA5C39D03}" srcOrd="1" destOrd="0" parTransId="{C525BC7E-116C-4C65-8A09-64EAB2559FA7}" sibTransId="{C8B3D9DF-4D0D-4F80-BCE0-658DAD4248F8}"/>
    <dgm:cxn modelId="{FE45900F-6820-4E5D-B5E4-0035F7A33B78}" type="presOf" srcId="{290E9828-8216-4779-966F-5A2AA5C39D03}" destId="{29D4CD73-3E5F-4EA1-AB18-F7D1FACD6E3D}" srcOrd="0" destOrd="0" presId="urn:microsoft.com/office/officeart/2009/3/layout/RandomtoResultProcess"/>
    <dgm:cxn modelId="{63C00BD1-8030-4AC0-A206-04377F8DDA24}" type="presParOf" srcId="{894E9DFD-C2C7-4AC2-8A40-AC0C1FDABCB8}" destId="{8FBF66B8-941F-405A-99FA-85400883C8A7}" srcOrd="0" destOrd="0" presId="urn:microsoft.com/office/officeart/2009/3/layout/RandomtoResultProcess"/>
    <dgm:cxn modelId="{764010AB-132B-4D81-8E23-D0F9AE827858}" type="presParOf" srcId="{8FBF66B8-941F-405A-99FA-85400883C8A7}" destId="{7B3A46B8-84AA-479D-81CF-4B64AA316DA5}" srcOrd="0" destOrd="0" presId="urn:microsoft.com/office/officeart/2009/3/layout/RandomtoResultProcess"/>
    <dgm:cxn modelId="{164D4034-B7AB-483A-9C86-1D72F377DBA9}" type="presParOf" srcId="{8FBF66B8-941F-405A-99FA-85400883C8A7}" destId="{0A9E93BB-D773-43E4-8732-FBE9C9101F05}" srcOrd="1" destOrd="0" presId="urn:microsoft.com/office/officeart/2009/3/layout/RandomtoResultProcess"/>
    <dgm:cxn modelId="{393A105F-38A6-48CC-A1D6-1D4BAD82CB11}" type="presParOf" srcId="{8FBF66B8-941F-405A-99FA-85400883C8A7}" destId="{BF071AF4-C3E1-471A-B93D-A96F405AEECD}" srcOrd="2" destOrd="0" presId="urn:microsoft.com/office/officeart/2009/3/layout/RandomtoResultProcess"/>
    <dgm:cxn modelId="{F97075D6-7F4A-44DB-B258-B0A540B7BBD0}" type="presParOf" srcId="{8FBF66B8-941F-405A-99FA-85400883C8A7}" destId="{5DC2A263-950B-4145-8F14-80F70D1A7A9F}" srcOrd="3" destOrd="0" presId="urn:microsoft.com/office/officeart/2009/3/layout/RandomtoResultProcess"/>
    <dgm:cxn modelId="{21E41A6F-220D-4D21-84FD-BA5B1B5651F3}" type="presParOf" srcId="{8FBF66B8-941F-405A-99FA-85400883C8A7}" destId="{3A500DDB-46F5-4DB5-80F4-270868ECA10D}" srcOrd="4" destOrd="0" presId="urn:microsoft.com/office/officeart/2009/3/layout/RandomtoResultProcess"/>
    <dgm:cxn modelId="{246EC0F7-A2F2-421D-85DB-BA17039540EE}" type="presParOf" srcId="{8FBF66B8-941F-405A-99FA-85400883C8A7}" destId="{813AF83F-CAB2-4704-9C78-831A96C02E96}" srcOrd="5" destOrd="0" presId="urn:microsoft.com/office/officeart/2009/3/layout/RandomtoResultProcess"/>
    <dgm:cxn modelId="{9582F620-8F9D-4FB1-84B1-4AEA35D759D9}" type="presParOf" srcId="{8FBF66B8-941F-405A-99FA-85400883C8A7}" destId="{BA2DACE6-79D9-4FF0-82AE-5BB75B95A4E7}" srcOrd="6" destOrd="0" presId="urn:microsoft.com/office/officeart/2009/3/layout/RandomtoResultProcess"/>
    <dgm:cxn modelId="{EF65432B-86F4-4F29-8140-A3C7BC6AD44A}" type="presParOf" srcId="{8FBF66B8-941F-405A-99FA-85400883C8A7}" destId="{F94E7E53-2008-49D7-B142-E1551F50480D}" srcOrd="7" destOrd="0" presId="urn:microsoft.com/office/officeart/2009/3/layout/RandomtoResultProcess"/>
    <dgm:cxn modelId="{95F522BB-ED18-40DC-BA59-841FAFCA2998}" type="presParOf" srcId="{8FBF66B8-941F-405A-99FA-85400883C8A7}" destId="{07A9FDB2-2FE8-4D1B-853F-D045FBDA5304}" srcOrd="8" destOrd="0" presId="urn:microsoft.com/office/officeart/2009/3/layout/RandomtoResultProcess"/>
    <dgm:cxn modelId="{025B53AA-58E7-411A-8E04-FCB576899DA1}" type="presParOf" srcId="{8FBF66B8-941F-405A-99FA-85400883C8A7}" destId="{A1E6EFAC-C780-4EE8-9D82-1DBC8410A703}" srcOrd="9" destOrd="0" presId="urn:microsoft.com/office/officeart/2009/3/layout/RandomtoResultProcess"/>
    <dgm:cxn modelId="{38C45A02-0E3F-4C00-8CB9-CC8C2AD7A0E0}" type="presParOf" srcId="{8FBF66B8-941F-405A-99FA-85400883C8A7}" destId="{F81221FB-8AC4-41F1-9223-62DD64C2DB6D}" srcOrd="10" destOrd="0" presId="urn:microsoft.com/office/officeart/2009/3/layout/RandomtoResultProcess"/>
    <dgm:cxn modelId="{ECADFDDB-3D5F-4EF4-A192-5CC722FE0D4D}" type="presParOf" srcId="{8FBF66B8-941F-405A-99FA-85400883C8A7}" destId="{24B67E74-2E61-433B-ADD2-2AC94AF3CE9D}" srcOrd="11" destOrd="0" presId="urn:microsoft.com/office/officeart/2009/3/layout/RandomtoResultProcess"/>
    <dgm:cxn modelId="{AB8FD510-B8C9-4E10-AAB4-B5E8BC04208A}" type="presParOf" srcId="{8FBF66B8-941F-405A-99FA-85400883C8A7}" destId="{F56CE5E7-1485-43F4-8248-7BFDCD42F4EE}" srcOrd="12" destOrd="0" presId="urn:microsoft.com/office/officeart/2009/3/layout/RandomtoResultProcess"/>
    <dgm:cxn modelId="{C1B0BE4F-B278-4964-B4DA-27C750271FFA}" type="presParOf" srcId="{8FBF66B8-941F-405A-99FA-85400883C8A7}" destId="{AE993B9E-5215-49F2-9369-2CDBECE27A78}" srcOrd="13" destOrd="0" presId="urn:microsoft.com/office/officeart/2009/3/layout/RandomtoResultProcess"/>
    <dgm:cxn modelId="{2CB51946-E920-47FC-B97C-C3006AC73368}" type="presParOf" srcId="{8FBF66B8-941F-405A-99FA-85400883C8A7}" destId="{36942E4F-EFE5-4940-A2FF-7191AE7C85F2}" srcOrd="14" destOrd="0" presId="urn:microsoft.com/office/officeart/2009/3/layout/RandomtoResultProcess"/>
    <dgm:cxn modelId="{644B9298-1A9D-489B-B2DD-CD44CC60024E}" type="presParOf" srcId="{8FBF66B8-941F-405A-99FA-85400883C8A7}" destId="{FB776496-655E-4E5A-ABFA-C336455F9D23}" srcOrd="15" destOrd="0" presId="urn:microsoft.com/office/officeart/2009/3/layout/RandomtoResultProcess"/>
    <dgm:cxn modelId="{6B985200-FB19-4C90-ACA8-237639964F4F}" type="presParOf" srcId="{8FBF66B8-941F-405A-99FA-85400883C8A7}" destId="{790D0F49-B172-441F-A89D-FE85BD5D1B36}" srcOrd="16" destOrd="0" presId="urn:microsoft.com/office/officeart/2009/3/layout/RandomtoResultProcess"/>
    <dgm:cxn modelId="{61370D28-926C-49F4-B642-BF59341A3573}" type="presParOf" srcId="{8FBF66B8-941F-405A-99FA-85400883C8A7}" destId="{C36C3C0C-E66A-46C7-98C8-34EF0FFAD378}" srcOrd="17" destOrd="0" presId="urn:microsoft.com/office/officeart/2009/3/layout/RandomtoResultProcess"/>
    <dgm:cxn modelId="{DF528DE3-8BDD-4566-9E9F-A1971865BC70}" type="presParOf" srcId="{8FBF66B8-941F-405A-99FA-85400883C8A7}" destId="{D1A5A1B4-6E5D-4E8E-9B16-EF33F20D4C4E}" srcOrd="18" destOrd="0" presId="urn:microsoft.com/office/officeart/2009/3/layout/RandomtoResultProcess"/>
    <dgm:cxn modelId="{B011B300-F65F-40EA-9058-73F11226138F}" type="presParOf" srcId="{894E9DFD-C2C7-4AC2-8A40-AC0C1FDABCB8}" destId="{B4568A14-F702-459A-A724-CFF909615952}" srcOrd="1" destOrd="0" presId="urn:microsoft.com/office/officeart/2009/3/layout/RandomtoResultProcess"/>
    <dgm:cxn modelId="{757CBF55-E61D-45E8-BFAA-CE37F1AD7CB6}" type="presParOf" srcId="{B4568A14-F702-459A-A724-CFF909615952}" destId="{CBA8558C-4891-40DA-90ED-3CD675545D58}" srcOrd="0" destOrd="0" presId="urn:microsoft.com/office/officeart/2009/3/layout/RandomtoResultProcess"/>
    <dgm:cxn modelId="{179AA7B2-F715-49B5-B39D-3DD2EBC6C06F}" type="presParOf" srcId="{B4568A14-F702-459A-A724-CFF909615952}" destId="{177C7D19-C4D9-4906-8A23-899BD7AB722C}" srcOrd="1" destOrd="0" presId="urn:microsoft.com/office/officeart/2009/3/layout/RandomtoResultProcess"/>
    <dgm:cxn modelId="{F333F4D1-8416-4BA9-8677-C9C350471148}" type="presParOf" srcId="{894E9DFD-C2C7-4AC2-8A40-AC0C1FDABCB8}" destId="{09E954A8-3D3E-4EF3-96F4-A8F1F32FCCEF}" srcOrd="2" destOrd="0" presId="urn:microsoft.com/office/officeart/2009/3/layout/RandomtoResultProcess"/>
    <dgm:cxn modelId="{1A87C040-604A-44AE-A96D-ED91827E3980}" type="presParOf" srcId="{894E9DFD-C2C7-4AC2-8A40-AC0C1FDABCB8}" destId="{FFD4F0D2-4E80-492B-9776-08BB315E930D}" srcOrd="3" destOrd="0" presId="urn:microsoft.com/office/officeart/2009/3/layout/RandomtoResultProcess"/>
    <dgm:cxn modelId="{16C8BF3B-AD49-4604-AFD4-93FDBFD2B77B}" type="presParOf" srcId="{FFD4F0D2-4E80-492B-9776-08BB315E930D}" destId="{E92EC427-B18D-44D6-B640-75F735B4A000}" srcOrd="0" destOrd="0" presId="urn:microsoft.com/office/officeart/2009/3/layout/RandomtoResultProcess"/>
    <dgm:cxn modelId="{E229023D-FF8B-4C5C-96AD-F3AD9862D275}" type="presParOf" srcId="{FFD4F0D2-4E80-492B-9776-08BB315E930D}" destId="{94D21A83-5110-4443-9778-62985A17D574}" srcOrd="1" destOrd="0" presId="urn:microsoft.com/office/officeart/2009/3/layout/RandomtoResultProcess"/>
    <dgm:cxn modelId="{C12044AF-757A-458A-A535-5C7CA22F2707}" type="presParOf" srcId="{894E9DFD-C2C7-4AC2-8A40-AC0C1FDABCB8}" destId="{6162AA6D-8167-4DDC-8835-F80E574CCBC5}" srcOrd="4" destOrd="0" presId="urn:microsoft.com/office/officeart/2009/3/layout/RandomtoResultProcess"/>
    <dgm:cxn modelId="{435AEEAF-ECCF-4D97-A131-98ED43A7536A}" type="presParOf" srcId="{6162AA6D-8167-4DDC-8835-F80E574CCBC5}" destId="{29D4CD73-3E5F-4EA1-AB18-F7D1FACD6E3D}" srcOrd="0" destOrd="0" presId="urn:microsoft.com/office/officeart/2009/3/layout/RandomtoResultProcess"/>
    <dgm:cxn modelId="{506A8811-DA00-472B-82D2-581C2011A177}" type="presParOf" srcId="{6162AA6D-8167-4DDC-8835-F80E574CCBC5}" destId="{795B8305-C9B5-485E-80D4-48D6EDBAD657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3A46B8-84AA-479D-81CF-4B64AA316DA5}">
      <dsp:nvSpPr>
        <dsp:cNvPr id="0" name=""/>
        <dsp:cNvSpPr/>
      </dsp:nvSpPr>
      <dsp:spPr>
        <a:xfrm>
          <a:off x="204518" y="1876222"/>
          <a:ext cx="3012462" cy="992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4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Server</a:t>
          </a:r>
          <a:endParaRPr lang="en-GB" sz="4400" b="1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04518" y="1876222"/>
        <a:ext cx="3012462" cy="992743"/>
      </dsp:txXfrm>
    </dsp:sp>
    <dsp:sp modelId="{0A9E93BB-D773-43E4-8732-FBE9C9101F05}">
      <dsp:nvSpPr>
        <dsp:cNvPr id="0" name=""/>
        <dsp:cNvSpPr/>
      </dsp:nvSpPr>
      <dsp:spPr>
        <a:xfrm>
          <a:off x="201094" y="1574291"/>
          <a:ext cx="239627" cy="239627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071AF4-C3E1-471A-B93D-A96F405AEECD}">
      <dsp:nvSpPr>
        <dsp:cNvPr id="0" name=""/>
        <dsp:cNvSpPr/>
      </dsp:nvSpPr>
      <dsp:spPr>
        <a:xfrm>
          <a:off x="368834" y="1238812"/>
          <a:ext cx="239627" cy="239627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C2A263-950B-4145-8F14-80F70D1A7A9F}">
      <dsp:nvSpPr>
        <dsp:cNvPr id="0" name=""/>
        <dsp:cNvSpPr/>
      </dsp:nvSpPr>
      <dsp:spPr>
        <a:xfrm>
          <a:off x="771408" y="1305908"/>
          <a:ext cx="376557" cy="376557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500DDB-46F5-4DB5-80F4-270868ECA10D}">
      <dsp:nvSpPr>
        <dsp:cNvPr id="0" name=""/>
        <dsp:cNvSpPr/>
      </dsp:nvSpPr>
      <dsp:spPr>
        <a:xfrm>
          <a:off x="1106887" y="936881"/>
          <a:ext cx="239627" cy="239627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3AF83F-CAB2-4704-9C78-831A96C02E96}">
      <dsp:nvSpPr>
        <dsp:cNvPr id="0" name=""/>
        <dsp:cNvSpPr/>
      </dsp:nvSpPr>
      <dsp:spPr>
        <a:xfrm>
          <a:off x="1543010" y="802690"/>
          <a:ext cx="239627" cy="239627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2DACE6-79D9-4FF0-82AE-5BB75B95A4E7}">
      <dsp:nvSpPr>
        <dsp:cNvPr id="0" name=""/>
        <dsp:cNvSpPr/>
      </dsp:nvSpPr>
      <dsp:spPr>
        <a:xfrm>
          <a:off x="2079776" y="1037525"/>
          <a:ext cx="239627" cy="239627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4E7E53-2008-49D7-B142-E1551F50480D}">
      <dsp:nvSpPr>
        <dsp:cNvPr id="0" name=""/>
        <dsp:cNvSpPr/>
      </dsp:nvSpPr>
      <dsp:spPr>
        <a:xfrm>
          <a:off x="2415254" y="1205264"/>
          <a:ext cx="376557" cy="376557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A9FDB2-2FE8-4D1B-853F-D045FBDA5304}">
      <dsp:nvSpPr>
        <dsp:cNvPr id="0" name=""/>
        <dsp:cNvSpPr/>
      </dsp:nvSpPr>
      <dsp:spPr>
        <a:xfrm>
          <a:off x="2884925" y="1574291"/>
          <a:ext cx="239627" cy="239627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E6EFAC-C780-4EE8-9D82-1DBC8410A703}">
      <dsp:nvSpPr>
        <dsp:cNvPr id="0" name=""/>
        <dsp:cNvSpPr/>
      </dsp:nvSpPr>
      <dsp:spPr>
        <a:xfrm>
          <a:off x="3086212" y="1943318"/>
          <a:ext cx="239627" cy="239627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81221FB-8AC4-41F1-9223-62DD64C2DB6D}">
      <dsp:nvSpPr>
        <dsp:cNvPr id="0" name=""/>
        <dsp:cNvSpPr/>
      </dsp:nvSpPr>
      <dsp:spPr>
        <a:xfrm>
          <a:off x="1341722" y="1238812"/>
          <a:ext cx="616185" cy="616185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B67E74-2E61-433B-ADD2-2AC94AF3CE9D}">
      <dsp:nvSpPr>
        <dsp:cNvPr id="0" name=""/>
        <dsp:cNvSpPr/>
      </dsp:nvSpPr>
      <dsp:spPr>
        <a:xfrm>
          <a:off x="33355" y="2513631"/>
          <a:ext cx="239627" cy="239627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6CE5E7-1485-43F4-8248-7BFDCD42F4EE}">
      <dsp:nvSpPr>
        <dsp:cNvPr id="0" name=""/>
        <dsp:cNvSpPr/>
      </dsp:nvSpPr>
      <dsp:spPr>
        <a:xfrm>
          <a:off x="234642" y="2815562"/>
          <a:ext cx="376557" cy="376557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993B9E-5215-49F2-9369-2CDBECE27A78}">
      <dsp:nvSpPr>
        <dsp:cNvPr id="0" name=""/>
        <dsp:cNvSpPr/>
      </dsp:nvSpPr>
      <dsp:spPr>
        <a:xfrm>
          <a:off x="737861" y="3083945"/>
          <a:ext cx="547720" cy="547720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942E4F-EFE5-4940-A2FF-7191AE7C85F2}">
      <dsp:nvSpPr>
        <dsp:cNvPr id="0" name=""/>
        <dsp:cNvSpPr/>
      </dsp:nvSpPr>
      <dsp:spPr>
        <a:xfrm>
          <a:off x="1442366" y="3520068"/>
          <a:ext cx="239627" cy="239627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776496-655E-4E5A-ABFA-C336455F9D23}">
      <dsp:nvSpPr>
        <dsp:cNvPr id="0" name=""/>
        <dsp:cNvSpPr/>
      </dsp:nvSpPr>
      <dsp:spPr>
        <a:xfrm>
          <a:off x="1576557" y="3083945"/>
          <a:ext cx="376557" cy="376557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0D0F49-B172-441F-A89D-FE85BD5D1B36}">
      <dsp:nvSpPr>
        <dsp:cNvPr id="0" name=""/>
        <dsp:cNvSpPr/>
      </dsp:nvSpPr>
      <dsp:spPr>
        <a:xfrm>
          <a:off x="1912036" y="3553616"/>
          <a:ext cx="239627" cy="239627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6C3C0C-E66A-46C7-98C8-34EF0FFAD378}">
      <dsp:nvSpPr>
        <dsp:cNvPr id="0" name=""/>
        <dsp:cNvSpPr/>
      </dsp:nvSpPr>
      <dsp:spPr>
        <a:xfrm>
          <a:off x="2213967" y="3016850"/>
          <a:ext cx="547720" cy="547720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A5A1B4-6E5D-4E8E-9B16-EF33F20D4C4E}">
      <dsp:nvSpPr>
        <dsp:cNvPr id="0" name=""/>
        <dsp:cNvSpPr/>
      </dsp:nvSpPr>
      <dsp:spPr>
        <a:xfrm>
          <a:off x="2952020" y="2882658"/>
          <a:ext cx="376557" cy="376557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A8558C-4891-40DA-90ED-3CD675545D58}">
      <dsp:nvSpPr>
        <dsp:cNvPr id="0" name=""/>
        <dsp:cNvSpPr/>
      </dsp:nvSpPr>
      <dsp:spPr>
        <a:xfrm>
          <a:off x="4514713" y="1313964"/>
          <a:ext cx="784091" cy="2111277"/>
        </a:xfrm>
        <a:prstGeom prst="chevron">
          <a:avLst>
            <a:gd name="adj" fmla="val 6231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92EC427-B18D-44D6-B640-75F735B4A000}">
      <dsp:nvSpPr>
        <dsp:cNvPr id="0" name=""/>
        <dsp:cNvSpPr/>
      </dsp:nvSpPr>
      <dsp:spPr>
        <a:xfrm rot="10800000">
          <a:off x="3233761" y="1305350"/>
          <a:ext cx="750140" cy="2111277"/>
        </a:xfrm>
        <a:prstGeom prst="chevron">
          <a:avLst>
            <a:gd name="adj" fmla="val 6231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D4CD73-3E5F-4EA1-AB18-F7D1FACD6E3D}">
      <dsp:nvSpPr>
        <dsp:cNvPr id="0" name=""/>
        <dsp:cNvSpPr/>
      </dsp:nvSpPr>
      <dsp:spPr>
        <a:xfrm>
          <a:off x="5275161" y="1110847"/>
          <a:ext cx="2563669" cy="2563669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6500" b="0" kern="120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GUI</a:t>
          </a:r>
          <a:endParaRPr lang="en-GB" sz="6500" kern="1200" dirty="0">
            <a:solidFill>
              <a:schemeClr val="bg1"/>
            </a:solidFill>
          </a:endParaRPr>
        </a:p>
      </dsp:txBody>
      <dsp:txXfrm>
        <a:off x="5650602" y="1486288"/>
        <a:ext cx="1812787" cy="1812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358128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477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690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6136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869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5042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049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32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152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745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239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334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864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053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445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120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0626" y="1010210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0626" y="3224773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90626" y="1113584"/>
            <a:ext cx="7667244" cy="20574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7236911" y="3051692"/>
            <a:ext cx="810678" cy="810677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074167"/>
            <a:ext cx="7475220" cy="2276856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3291840"/>
            <a:ext cx="5918454" cy="802386"/>
          </a:xfrm>
        </p:spPr>
        <p:txBody>
          <a:bodyPr>
            <a:normAutofit/>
          </a:bodyPr>
          <a:lstStyle>
            <a:lvl1pPr marL="0" indent="0" algn="l">
              <a:buNone/>
              <a:defRPr sz="1650">
                <a:solidFill>
                  <a:schemeClr val="tx1"/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94550" y="3217001"/>
            <a:ext cx="895401" cy="480060"/>
          </a:xfrm>
        </p:spPr>
        <p:txBody>
          <a:bodyPr/>
          <a:lstStyle>
            <a:lvl1pPr>
              <a:defRPr sz="2100"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1035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531872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00050"/>
            <a:ext cx="1914525" cy="4229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400050"/>
            <a:ext cx="5629275" cy="4229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885026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462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347438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688492"/>
            <a:ext cx="9144000" cy="145500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918972"/>
            <a:ext cx="6960870" cy="264033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1" y="3765042"/>
            <a:ext cx="6789420" cy="800100"/>
          </a:xfrm>
        </p:spPr>
        <p:txBody>
          <a:bodyPr anchor="t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4704588"/>
            <a:ext cx="1983232" cy="273844"/>
          </a:xfrm>
        </p:spPr>
        <p:txBody>
          <a:bodyPr/>
          <a:lstStyle/>
          <a:p>
            <a:fld id="{96DFF08F-DC6B-4601-B491-B0F83F6DD2DA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031" y="4704588"/>
            <a:ext cx="4745736" cy="273844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73049" y="1744386"/>
            <a:ext cx="810678" cy="810677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776" y="1879600"/>
            <a:ext cx="891224" cy="540249"/>
          </a:xfrm>
        </p:spPr>
        <p:txBody>
          <a:bodyPr/>
          <a:lstStyle>
            <a:lvl1pPr>
              <a:defRPr sz="2100"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797377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2386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3168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43372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168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168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939558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762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3599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14350"/>
            <a:ext cx="5033772" cy="376504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7593402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51435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5/25/2015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909673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591056"/>
            <a:ext cx="7543800" cy="30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3318" y="4704588"/>
            <a:ext cx="24551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6102" y="4704588"/>
            <a:ext cx="474573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4704588"/>
            <a:ext cx="4800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rgbClr val="FFFFFF"/>
                </a:solidFill>
                <a:latin typeface="+mj-lt"/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2811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g"/><Relationship Id="rId5" Type="http://schemas.openxmlformats.org/officeDocument/2006/relationships/image" Target="../media/image5.pn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g"/><Relationship Id="rId5" Type="http://schemas.openxmlformats.org/officeDocument/2006/relationships/image" Target="../media/image5.pn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1905833" y="2954442"/>
            <a:ext cx="5195657" cy="80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GB" sz="1600" i="1" dirty="0" smtClean="0">
                <a:latin typeface="Rockwell" panose="02060603020205020403" pitchFamily="18" charset="0"/>
              </a:rPr>
              <a:t>      an </a:t>
            </a:r>
            <a:r>
              <a:rPr lang="en-GB" sz="1600" i="1" dirty="0">
                <a:latin typeface="Rockwell" panose="02060603020205020403" pitchFamily="18" charset="0"/>
              </a:rPr>
              <a:t>enterprise chat system </a:t>
            </a:r>
            <a:r>
              <a:rPr lang="en-GB" sz="1600" i="1" dirty="0" smtClean="0">
                <a:latin typeface="Rockwell" panose="02060603020205020403" pitchFamily="18" charset="0"/>
              </a:rPr>
              <a:t>for </a:t>
            </a:r>
            <a:r>
              <a:rPr lang="en-GB" sz="1600" i="1" dirty="0" smtClean="0">
                <a:solidFill>
                  <a:srgbClr val="3896BD"/>
                </a:solidFill>
                <a:latin typeface="Rockwell" panose="02060603020205020403" pitchFamily="18" charset="0"/>
              </a:rPr>
              <a:t>XtremeSecurity</a:t>
            </a:r>
            <a:endParaRPr lang="en" sz="1600" i="1" dirty="0">
              <a:solidFill>
                <a:srgbClr val="3896BD"/>
              </a:solidFill>
              <a:latin typeface="Rockwell" panose="020606030202050204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733" y="956999"/>
            <a:ext cx="4071858" cy="20847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7" y="3754542"/>
            <a:ext cx="1953600" cy="1465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14986" y="3620128"/>
            <a:ext cx="2254060" cy="1690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829E4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449" y="3929335"/>
            <a:ext cx="3810000" cy="11156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92"/>
          <a:stretch/>
        </p:blipFill>
        <p:spPr>
          <a:xfrm>
            <a:off x="127568" y="556295"/>
            <a:ext cx="1463209" cy="30638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7" r="-1" b="44"/>
          <a:stretch/>
        </p:blipFill>
        <p:spPr>
          <a:xfrm>
            <a:off x="7416548" y="556295"/>
            <a:ext cx="1450935" cy="30622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49" y="206141"/>
            <a:ext cx="1052000" cy="10520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Design </a:t>
            </a:r>
            <a:endParaRPr lang="en" dirty="0"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en" sz="1600" dirty="0" smtClean="0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" sz="1600" dirty="0" smtClean="0">
                <a:latin typeface="Calibri"/>
                <a:ea typeface="Calibri"/>
                <a:cs typeface="Calibri"/>
                <a:sym typeface="Calibri"/>
              </a:rPr>
              <a:t>   Statistics </a:t>
            </a:r>
          </a:p>
          <a:p>
            <a:pPr>
              <a:lnSpc>
                <a:spcPct val="150000"/>
              </a:lnSpc>
              <a:buNone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8. </a:t>
            </a:r>
            <a:r>
              <a:rPr lang="en" sz="1600" dirty="0" smtClean="0">
                <a:latin typeface="Calibri"/>
                <a:ea typeface="Calibri"/>
                <a:cs typeface="Calibri"/>
                <a:sym typeface="Calibri"/>
              </a:rPr>
              <a:t>   Material </a:t>
            </a: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Repository</a:t>
            </a:r>
          </a:p>
          <a:p>
            <a:pPr>
              <a:spcBef>
                <a:spcPts val="0"/>
              </a:spcBef>
              <a:buNone/>
            </a:pPr>
            <a:r>
              <a:rPr lang="en" sz="16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" sz="1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7479" y="1663376"/>
            <a:ext cx="1947591" cy="198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 rotWithShape="1">
          <a:blip r:embed="rId4">
            <a:alphaModFix/>
          </a:blip>
          <a:srcRect l="5592" t="1375" r="63978" b="76898"/>
          <a:stretch/>
        </p:blipFill>
        <p:spPr>
          <a:xfrm>
            <a:off x="457200" y="2287293"/>
            <a:ext cx="2624724" cy="11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326" y="192585"/>
            <a:ext cx="1700474" cy="8706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738" y="1453486"/>
            <a:ext cx="2625987" cy="260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881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Architecture / </a:t>
            </a:r>
            <a:r>
              <a:rPr lang="en" dirty="0" smtClean="0"/>
              <a:t>Design</a:t>
            </a:r>
            <a:endParaRPr lang="en" dirty="0"/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1600" dirty="0"/>
              <a:t>And…</a:t>
            </a:r>
            <a:br>
              <a:rPr lang="en" sz="1600" dirty="0"/>
            </a:br>
            <a:r>
              <a:rPr lang="en" sz="1600" dirty="0"/>
              <a:t>Behind every successful client there is a </a:t>
            </a:r>
            <a:r>
              <a:rPr lang="en" sz="1600" b="1" dirty="0"/>
              <a:t>server</a:t>
            </a:r>
            <a:r>
              <a:rPr lang="en" sz="1600" dirty="0"/>
              <a:t>.</a:t>
            </a:r>
            <a:br>
              <a:rPr lang="en" sz="1600" dirty="0"/>
            </a:br>
            <a:r>
              <a:rPr lang="en" sz="1600" dirty="0"/>
              <a:t>“The Server” : </a:t>
            </a:r>
            <a:endParaRPr lang="en" sz="1600" dirty="0" smtClean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dirty="0"/>
              <a:t>	</a:t>
            </a:r>
            <a:r>
              <a:rPr lang="en" dirty="0" smtClean="0"/>
              <a:t>				</a:t>
            </a:r>
            <a:r>
              <a:rPr lang="en" sz="2800" dirty="0" smtClean="0">
                <a:ln w="0"/>
                <a:solidFill>
                  <a:schemeClr val="accent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Connection</a:t>
            </a:r>
            <a:endParaRPr lang="en" dirty="0">
              <a:solidFill>
                <a:schemeClr val="accent5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/>
          </a:p>
          <a:p>
            <a:pPr lvl="0">
              <a:buNone/>
            </a:pPr>
            <a:r>
              <a:rPr lang="en" dirty="0"/>
              <a:t>		</a:t>
            </a:r>
            <a:r>
              <a:rPr lang="en" sz="2400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</a:t>
            </a:r>
            <a:endParaRPr lang="en" dirty="0">
              <a:solidFill>
                <a:schemeClr val="accent1"/>
              </a:solidFill>
            </a:endParaRPr>
          </a:p>
          <a:p>
            <a:pPr>
              <a:buNone/>
            </a:pPr>
            <a:endParaRPr lang="en" sz="1400" dirty="0" smtClean="0">
              <a:ln w="0"/>
              <a:solidFill>
                <a:schemeClr val="accent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buNone/>
            </a:pPr>
            <a:endParaRPr lang="en" sz="1400" dirty="0">
              <a:ln w="0"/>
              <a:solidFill>
                <a:schemeClr val="accent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buNone/>
            </a:pPr>
            <a:r>
              <a:rPr lang="en" sz="1400" dirty="0" smtClean="0">
                <a:ln w="0"/>
                <a:solidFill>
                  <a:schemeClr val="accent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							</a:t>
            </a:r>
            <a:r>
              <a:rPr lang="en" sz="2400" dirty="0" smtClean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Client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326" y="192585"/>
            <a:ext cx="1700474" cy="8706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12" r="70340"/>
          <a:stretch/>
        </p:blipFill>
        <p:spPr>
          <a:xfrm>
            <a:off x="770688" y="2932890"/>
            <a:ext cx="1473683" cy="6657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836" y="3598636"/>
            <a:ext cx="3048264" cy="4191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1" y="4111529"/>
            <a:ext cx="3002540" cy="4038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0015" y="2365065"/>
            <a:ext cx="7686460" cy="2560784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3178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4000" dirty="0"/>
              <a:t>Technical Challenges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23850" indent="-285750">
              <a:spcAft>
                <a:spcPts val="120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</a:pPr>
            <a:r>
              <a:rPr lang="en" sz="1600" dirty="0"/>
              <a:t>Did not have a server use for the application, so we created it </a:t>
            </a:r>
            <a:r>
              <a:rPr lang="en" sz="1600" dirty="0" smtClean="0"/>
              <a:t>locally.</a:t>
            </a:r>
          </a:p>
          <a:p>
            <a:pPr marL="323850" indent="-285750">
              <a:spcAft>
                <a:spcPts val="120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</a:pPr>
            <a:r>
              <a:rPr lang="en" sz="1600" dirty="0" smtClean="0"/>
              <a:t>Database </a:t>
            </a:r>
            <a:r>
              <a:rPr lang="en" sz="1600" dirty="0"/>
              <a:t>Connection closed after a certain </a:t>
            </a:r>
            <a:r>
              <a:rPr lang="en" sz="1600" dirty="0" smtClean="0"/>
              <a:t>time (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c3p0</a:t>
            </a:r>
            <a:r>
              <a:rPr lang="en" sz="1600" dirty="0" smtClean="0"/>
              <a:t> connection pulling).</a:t>
            </a:r>
            <a:endParaRPr lang="en" sz="1600" dirty="0"/>
          </a:p>
          <a:p>
            <a:pPr marL="323850" indent="-285750">
              <a:spcAft>
                <a:spcPts val="120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</a:pPr>
            <a:r>
              <a:rPr lang="en" sz="1600" dirty="0"/>
              <a:t>In file download, if a user double clicks to </a:t>
            </a:r>
            <a:r>
              <a:rPr lang="en" sz="1600" dirty="0" smtClean="0"/>
              <a:t>download </a:t>
            </a:r>
            <a:r>
              <a:rPr lang="en" sz="1600" dirty="0"/>
              <a:t>a </a:t>
            </a:r>
            <a:r>
              <a:rPr lang="en" sz="1600" dirty="0" smtClean="0"/>
              <a:t>file, </a:t>
            </a:r>
            <a:r>
              <a:rPr lang="en" sz="1600" dirty="0"/>
              <a:t>it causes two sockets on same port from one ip which causes </a:t>
            </a:r>
            <a:r>
              <a:rPr lang="en" sz="1600" dirty="0" smtClean="0"/>
              <a:t>trouble.</a:t>
            </a:r>
          </a:p>
          <a:p>
            <a:pPr marL="323850" indent="-285750">
              <a:spcAft>
                <a:spcPts val="120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</a:pPr>
            <a:r>
              <a:rPr lang="en" sz="1600" dirty="0" smtClean="0"/>
              <a:t>Establishing the right architecture/communication between GUI and Database</a:t>
            </a:r>
          </a:p>
          <a:p>
            <a:pPr marL="323850" indent="-285750">
              <a:spcAft>
                <a:spcPts val="120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</a:pPr>
            <a:r>
              <a:rPr lang="en" sz="1600" dirty="0" smtClean="0"/>
              <a:t>Working on Netbeans &amp; Eclipse.</a:t>
            </a:r>
            <a:endParaRPr lang="en" sz="1600" dirty="0"/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Font typeface="Arial"/>
              <a:buChar char="●"/>
            </a:pPr>
            <a:endParaRPr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326" y="192585"/>
            <a:ext cx="1700474" cy="8706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61" y="3619500"/>
            <a:ext cx="8122139" cy="15240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770" y="3279923"/>
            <a:ext cx="1758696" cy="633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118" y="1426836"/>
            <a:ext cx="849881" cy="1080163"/>
          </a:xfrm>
          <a:prstGeom prst="rect">
            <a:avLst/>
          </a:prstGeom>
        </p:spPr>
      </p:pic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457200" y="1734075"/>
            <a:ext cx="8229600" cy="3725680"/>
          </a:xfrm>
          <a:prstGeom prst="rect">
            <a:avLst/>
          </a:prstGeom>
          <a:ln w="9525" cap="flat">
            <a:noFill/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42900">
              <a:spcAft>
                <a:spcPts val="240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800" dirty="0"/>
              <a:t>The main challenge was </a:t>
            </a:r>
            <a:r>
              <a:rPr lang="en" sz="1800" dirty="0" smtClean="0"/>
              <a:t>the limited amount of </a:t>
            </a:r>
            <a:r>
              <a:rPr lang="en" sz="1800" b="1" dirty="0" smtClean="0"/>
              <a:t>time</a:t>
            </a:r>
            <a:r>
              <a:rPr lang="en" sz="1800" dirty="0" smtClean="0"/>
              <a:t> we had.</a:t>
            </a:r>
          </a:p>
          <a:p>
            <a:pPr marL="457200" indent="-342900">
              <a:spcAft>
                <a:spcPts val="240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800" dirty="0" smtClean="0"/>
              <a:t>Inefficient communication. Missing inner deadlines. </a:t>
            </a:r>
          </a:p>
          <a:p>
            <a:pPr marL="457200" indent="-342900">
              <a:spcAft>
                <a:spcPts val="240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800" dirty="0" smtClean="0"/>
              <a:t>Failed to take full advantage of capabilities of each individual, but relatively good project segmentation and allocation.</a:t>
            </a:r>
            <a:endParaRPr lang="en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08" y="112083"/>
            <a:ext cx="1329677" cy="1088067"/>
          </a:xfrm>
          <a:prstGeom prst="rect">
            <a:avLst/>
          </a:prstGeom>
        </p:spPr>
      </p:pic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457200" y="227491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200" b="1" dirty="0"/>
              <a:t>	 </a:t>
            </a:r>
            <a:r>
              <a:rPr lang="en" sz="2200" b="1" dirty="0" smtClean="0"/>
              <a:t>      </a:t>
            </a:r>
            <a:r>
              <a:rPr lang="en" sz="2200" dirty="0" smtClean="0"/>
              <a:t>Challenges </a:t>
            </a:r>
            <a:r>
              <a:rPr lang="en" sz="2200" b="1" dirty="0"/>
              <a:t>|</a:t>
            </a:r>
            <a:r>
              <a:rPr lang="en" sz="2200" dirty="0"/>
              <a:t> Failures </a:t>
            </a:r>
            <a:r>
              <a:rPr lang="en" sz="2200" b="1" dirty="0"/>
              <a:t>|</a:t>
            </a:r>
            <a:r>
              <a:rPr lang="en" sz="2200" dirty="0"/>
              <a:t> Success Stories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818" y="214098"/>
            <a:ext cx="1700474" cy="870643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08" y="112083"/>
            <a:ext cx="1329677" cy="1088067"/>
          </a:xfrm>
          <a:prstGeom prst="rect">
            <a:avLst/>
          </a:prstGeom>
        </p:spPr>
      </p:pic>
      <p:sp>
        <p:nvSpPr>
          <p:cNvPr id="5" name="Shape 79"/>
          <p:cNvSpPr txBox="1">
            <a:spLocks noGrp="1"/>
          </p:cNvSpPr>
          <p:nvPr>
            <p:ph type="title"/>
          </p:nvPr>
        </p:nvSpPr>
        <p:spPr>
          <a:xfrm>
            <a:off x="457200" y="227491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200" b="1" dirty="0"/>
              <a:t>	 </a:t>
            </a:r>
            <a:r>
              <a:rPr lang="en" sz="2200" b="1" dirty="0" smtClean="0"/>
              <a:t>      </a:t>
            </a:r>
            <a:r>
              <a:rPr lang="en" sz="2200" dirty="0" smtClean="0"/>
              <a:t>Challenges </a:t>
            </a:r>
            <a:r>
              <a:rPr lang="en" sz="2200" b="1" dirty="0"/>
              <a:t>|</a:t>
            </a:r>
            <a:r>
              <a:rPr lang="en" sz="2200" dirty="0"/>
              <a:t> Failures </a:t>
            </a:r>
            <a:r>
              <a:rPr lang="en" sz="2200" b="1" dirty="0"/>
              <a:t>|</a:t>
            </a:r>
            <a:r>
              <a:rPr lang="en" sz="2200" dirty="0"/>
              <a:t> Success Stories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818" y="214098"/>
            <a:ext cx="1700474" cy="870643"/>
          </a:xfrm>
          <a:prstGeom prst="rect">
            <a:avLst/>
          </a:prstGeom>
        </p:spPr>
      </p:pic>
      <p:sp>
        <p:nvSpPr>
          <p:cNvPr id="7" name="Shape 80"/>
          <p:cNvSpPr txBox="1">
            <a:spLocks noGrp="1"/>
          </p:cNvSpPr>
          <p:nvPr>
            <p:ph type="body" idx="1"/>
          </p:nvPr>
        </p:nvSpPr>
        <p:spPr>
          <a:xfrm>
            <a:off x="457200" y="1417820"/>
            <a:ext cx="8229600" cy="3725680"/>
          </a:xfrm>
          <a:prstGeom prst="rect">
            <a:avLst/>
          </a:prstGeom>
          <a:ln w="9525" cap="flat">
            <a:noFill/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42900">
              <a:spcAft>
                <a:spcPts val="180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800" dirty="0" smtClean="0"/>
              <a:t>Failed to plan correctly in the beginning, taking into account all requirements.</a:t>
            </a:r>
          </a:p>
          <a:p>
            <a:pPr marL="457200" indent="-342900">
              <a:spcAft>
                <a:spcPts val="180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800" dirty="0" smtClean="0"/>
              <a:t>Meeting in smaller groups, having a more effective time.</a:t>
            </a:r>
            <a:endParaRPr lang="en" sz="1800" dirty="0"/>
          </a:p>
          <a:p>
            <a:pPr marL="457200" indent="-342900">
              <a:spcAft>
                <a:spcPts val="180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800" dirty="0" smtClean="0"/>
              <a:t>Each </a:t>
            </a:r>
            <a:r>
              <a:rPr lang="en" sz="1800" dirty="0"/>
              <a:t>member respected the code of others; provided solutions if possible.</a:t>
            </a:r>
          </a:p>
          <a:p>
            <a:pPr marL="457200" indent="-342900">
              <a:spcAft>
                <a:spcPts val="180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800" dirty="0" smtClean="0"/>
              <a:t>Challenged by the personal calendars of group members (out-of-country)</a:t>
            </a:r>
          </a:p>
          <a:p>
            <a:pPr marL="457200" indent="-342900">
              <a:spcAft>
                <a:spcPts val="180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800" dirty="0" smtClean="0"/>
              <a:t>We had good organization that leaded to effective &amp; productive work, especially under pressure.</a:t>
            </a:r>
          </a:p>
          <a:p>
            <a:pPr marL="457200" indent="-342900">
              <a:spcAft>
                <a:spcPts val="180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800" dirty="0" smtClean="0"/>
              <a:t>Parallel work on project documents &amp; development.</a:t>
            </a:r>
            <a:endParaRPr lang="en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662354" y="1315558"/>
            <a:ext cx="8038123" cy="3656959"/>
          </a:xfrm>
          <a:prstGeom prst="rect">
            <a:avLst/>
          </a:prstGeom>
          <a:blipFill dpi="0" rotWithShape="1">
            <a:blip r:embed="rId4">
              <a:duotone>
                <a:schemeClr val="dk1">
                  <a:tint val="70000"/>
                  <a:shade val="63000"/>
                </a:schemeClr>
                <a:schemeClr val="dk1">
                  <a:tint val="10000"/>
                  <a:satMod val="150000"/>
                </a:schemeClr>
              </a:duotone>
            </a:blip>
            <a:srcRect/>
            <a:tile tx="0" ty="0" sx="60000" sy="59000" flip="none" algn="tl"/>
          </a:blip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907" y="2906833"/>
            <a:ext cx="891931" cy="891931"/>
          </a:xfrm>
          <a:prstGeom prst="rect">
            <a:avLst/>
          </a:prstGeom>
          <a:effectLst>
            <a:glow rad="965200">
              <a:schemeClr val="bg1"/>
            </a:glow>
          </a:effectLst>
        </p:spPr>
      </p:pic>
      <p:sp>
        <p:nvSpPr>
          <p:cNvPr id="11" name="Chevron 10"/>
          <p:cNvSpPr/>
          <p:nvPr/>
        </p:nvSpPr>
        <p:spPr>
          <a:xfrm>
            <a:off x="6493532" y="2602522"/>
            <a:ext cx="1029414" cy="1500554"/>
          </a:xfrm>
          <a:prstGeom prst="chevron">
            <a:avLst>
              <a:gd name="adj" fmla="val 74345"/>
            </a:avLst>
          </a:prstGeom>
          <a:solidFill>
            <a:schemeClr val="lt1">
              <a:alpha val="84000"/>
            </a:schemeClr>
          </a:solidFill>
          <a:effectLst>
            <a:glow rad="469900">
              <a:schemeClr val="bg2">
                <a:alpha val="68000"/>
              </a:schemeClr>
            </a:glow>
            <a:outerShdw blurRad="50800" dist="50800" dir="5400000" sx="1000" sy="1000" algn="ctr" rotWithShape="0">
              <a:schemeClr val="bg2"/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05" y="1793056"/>
            <a:ext cx="5237865" cy="2681787"/>
          </a:xfrm>
          <a:prstGeom prst="rect">
            <a:avLst/>
          </a:prstGeom>
          <a:effectLst>
            <a:glow rad="1866900">
              <a:schemeClr val="bg1">
                <a:alpha val="99000"/>
              </a:schemeClr>
            </a:glow>
            <a:outerShdw blurRad="63500" dir="900000"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47390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600" dirty="0" smtClean="0"/>
              <a:t> </a:t>
            </a:r>
            <a:r>
              <a:rPr lang="en" sz="3600" b="1" cap="none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WORKED</a:t>
            </a:r>
            <a:r>
              <a:rPr lang="en" sz="3600" b="1" cap="none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" sz="3600" dirty="0" smtClean="0"/>
              <a:t>/ </a:t>
            </a:r>
            <a:r>
              <a:rPr lang="en" sz="3600" b="1" cap="none" dirty="0" smtClean="0">
                <a:ln w="12700">
                  <a:solidFill>
                    <a:srgbClr val="C00000"/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FAILED</a:t>
            </a:r>
            <a:endParaRPr lang="en" sz="3600" b="1" cap="none" dirty="0">
              <a:ln w="12700">
                <a:solidFill>
                  <a:srgbClr val="C00000"/>
                </a:solidFill>
                <a:prstDash val="solid"/>
              </a:ln>
              <a:solidFill>
                <a:schemeClr val="bg1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spcAft>
                <a:spcPts val="1200"/>
              </a:spcAft>
              <a:buClr>
                <a:schemeClr val="dk1"/>
              </a:buClr>
              <a:buSzPct val="100000"/>
            </a:pPr>
            <a:r>
              <a:rPr lang="en-GB" sz="1800" dirty="0">
                <a:solidFill>
                  <a:schemeClr val="accent5"/>
                </a:solidFill>
              </a:rPr>
              <a:t>B</a:t>
            </a:r>
            <a:r>
              <a:rPr lang="en-GB" sz="1800" dirty="0" smtClean="0">
                <a:solidFill>
                  <a:schemeClr val="accent5"/>
                </a:solidFill>
              </a:rPr>
              <a:t>lock/unblock</a:t>
            </a:r>
            <a:r>
              <a:rPr lang="en-GB" sz="1800" dirty="0" smtClean="0"/>
              <a:t> </a:t>
            </a:r>
            <a:r>
              <a:rPr lang="en-GB" sz="1800" dirty="0"/>
              <a:t>in group chat </a:t>
            </a:r>
            <a:endParaRPr lang="en-GB" sz="1800" dirty="0" smtClean="0"/>
          </a:p>
          <a:p>
            <a:pPr marL="400050" indent="-285750">
              <a:spcAft>
                <a:spcPts val="1200"/>
              </a:spcAft>
              <a:buClr>
                <a:schemeClr val="dk1"/>
              </a:buClr>
              <a:buSzPct val="100000"/>
            </a:pPr>
            <a:r>
              <a:rPr lang="en-GB" sz="1800" dirty="0" smtClean="0"/>
              <a:t>You </a:t>
            </a:r>
            <a:r>
              <a:rPr lang="en-GB" sz="1800" dirty="0"/>
              <a:t>get to feel like Mark Z</a:t>
            </a:r>
            <a:r>
              <a:rPr lang="en-GB" sz="1800" dirty="0" smtClean="0"/>
              <a:t>uckerberg </a:t>
            </a:r>
            <a:r>
              <a:rPr lang="en-GB" sz="1800" dirty="0"/>
              <a:t>if you are an admin. </a:t>
            </a:r>
            <a:r>
              <a:rPr lang="en-GB" sz="1800" dirty="0" smtClean="0"/>
              <a:t/>
            </a:r>
            <a:br>
              <a:rPr lang="en-GB" sz="1800" dirty="0" smtClean="0"/>
            </a:br>
            <a:r>
              <a:rPr lang="en-GB" sz="1800" dirty="0" smtClean="0"/>
              <a:t>Graphs</a:t>
            </a:r>
            <a:r>
              <a:rPr lang="en-GB" sz="1800" dirty="0"/>
              <a:t>, Stats, </a:t>
            </a:r>
            <a:r>
              <a:rPr lang="en-GB" sz="1800" dirty="0">
                <a:solidFill>
                  <a:schemeClr val="accent2"/>
                </a:solidFill>
              </a:rPr>
              <a:t>God’s </a:t>
            </a:r>
            <a:r>
              <a:rPr lang="en-GB" sz="1800" dirty="0" smtClean="0">
                <a:solidFill>
                  <a:schemeClr val="accent2"/>
                </a:solidFill>
              </a:rPr>
              <a:t>eye </a:t>
            </a:r>
            <a:r>
              <a:rPr lang="en-GB" sz="1800" dirty="0"/>
              <a:t>:) </a:t>
            </a:r>
            <a:endParaRPr lang="en-GB" sz="1800" dirty="0" smtClean="0"/>
          </a:p>
          <a:p>
            <a:pPr marL="400050" indent="-285750">
              <a:spcAft>
                <a:spcPts val="1200"/>
              </a:spcAft>
              <a:buClr>
                <a:schemeClr val="dk1"/>
              </a:buClr>
              <a:buSzPct val="100000"/>
            </a:pPr>
            <a:r>
              <a:rPr lang="en-GB" sz="1800" dirty="0"/>
              <a:t>Better than Facebook </a:t>
            </a:r>
            <a:r>
              <a:rPr lang="en-GB" sz="1800" dirty="0" smtClean="0"/>
              <a:t>now! You </a:t>
            </a:r>
            <a:r>
              <a:rPr lang="en-GB" sz="1800" dirty="0"/>
              <a:t>also have </a:t>
            </a:r>
            <a:r>
              <a:rPr lang="en-GB" sz="1800" dirty="0" smtClean="0"/>
              <a:t>File repository</a:t>
            </a:r>
          </a:p>
          <a:p>
            <a:pPr marL="400050" indent="-285750">
              <a:spcAft>
                <a:spcPts val="1200"/>
              </a:spcAft>
              <a:buClr>
                <a:schemeClr val="dk1"/>
              </a:buClr>
              <a:buSzPct val="100000"/>
            </a:pPr>
            <a:r>
              <a:rPr lang="en-GB" sz="1800" dirty="0" smtClean="0"/>
              <a:t>Automatic refresh</a:t>
            </a:r>
            <a:endParaRPr lang="en" sz="1800" dirty="0"/>
          </a:p>
          <a:p>
            <a:pPr marL="114300" indent="0">
              <a:spcAft>
                <a:spcPts val="1200"/>
              </a:spcAft>
              <a:buClr>
                <a:schemeClr val="dk1"/>
              </a:buClr>
              <a:buSzPct val="100000"/>
              <a:buNone/>
            </a:pPr>
            <a:r>
              <a:rPr lang="en" sz="1800" dirty="0" smtClean="0"/>
              <a:t>-----------------------------------------------------------------------</a:t>
            </a:r>
          </a:p>
          <a:p>
            <a:pPr marL="400050" indent="-285750">
              <a:spcAft>
                <a:spcPts val="1200"/>
              </a:spcAft>
              <a:buClr>
                <a:schemeClr val="dk1"/>
              </a:buClr>
              <a:buSzPct val="100000"/>
            </a:pPr>
            <a:r>
              <a:rPr lang="en-GB" sz="1800" dirty="0" smtClean="0"/>
              <a:t>Some test requirements didn’t happen </a:t>
            </a:r>
            <a:r>
              <a:rPr lang="en-GB" sz="1800" dirty="0" smtClean="0">
                <a:solidFill>
                  <a:srgbClr val="C00000"/>
                </a:solidFill>
              </a:rPr>
              <a:t>as planned</a:t>
            </a:r>
          </a:p>
          <a:p>
            <a:pPr marL="400050" indent="-285750">
              <a:spcAft>
                <a:spcPts val="1200"/>
              </a:spcAft>
              <a:buClr>
                <a:schemeClr val="dk1"/>
              </a:buClr>
              <a:buSzPct val="100000"/>
            </a:pPr>
            <a:r>
              <a:rPr lang="en-GB" sz="1800" dirty="0" smtClean="0"/>
              <a:t>Some </a:t>
            </a:r>
            <a:r>
              <a:rPr lang="en-GB" sz="1800" dirty="0" smtClean="0">
                <a:solidFill>
                  <a:srgbClr val="C00000"/>
                </a:solidFill>
              </a:rPr>
              <a:t>features</a:t>
            </a:r>
            <a:r>
              <a:rPr lang="en-GB" sz="1800" dirty="0" smtClean="0"/>
              <a:t> requested are not yet implemented (seen/edit messages)</a:t>
            </a:r>
          </a:p>
          <a:p>
            <a:pPr marL="400050" indent="-285750">
              <a:spcAft>
                <a:spcPts val="1200"/>
              </a:spcAft>
              <a:buClr>
                <a:schemeClr val="dk1"/>
              </a:buClr>
              <a:buSzPct val="100000"/>
            </a:pPr>
            <a:r>
              <a:rPr lang="en-GB" sz="1800" dirty="0" smtClean="0">
                <a:solidFill>
                  <a:srgbClr val="C00000"/>
                </a:solidFill>
              </a:rPr>
              <a:t>Multitasking</a:t>
            </a:r>
            <a:r>
              <a:rPr lang="en-GB" sz="1800" dirty="0" smtClean="0"/>
              <a:t> in lots of different processes </a:t>
            </a:r>
            <a:r>
              <a:rPr lang="en-GB" sz="1800" dirty="0" smtClean="0">
                <a:sym typeface="Wingdings" panose="05000000000000000000" pitchFamily="2" charset="2"/>
              </a:rPr>
              <a:t> caused confusion</a:t>
            </a:r>
            <a:endParaRPr lang="en-GB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326" y="192585"/>
            <a:ext cx="1700474" cy="8706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346" y="1262251"/>
            <a:ext cx="890434" cy="116040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472" y="1194225"/>
            <a:ext cx="1158340" cy="3421677"/>
          </a:xfrm>
          <a:prstGeom prst="rect">
            <a:avLst/>
          </a:prstGeom>
        </p:spPr>
      </p:pic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91075" y="2191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600" b="1" dirty="0" smtClean="0"/>
              <a:t>   	 Git</a:t>
            </a:r>
            <a:r>
              <a:rPr lang="en" sz="3600" dirty="0" smtClean="0"/>
              <a:t> </a:t>
            </a:r>
            <a:r>
              <a:rPr lang="en" sz="3600" dirty="0"/>
              <a:t>- Curse and a </a:t>
            </a:r>
            <a:r>
              <a:rPr lang="en" sz="3600" dirty="0" smtClean="0"/>
              <a:t>Blessing</a:t>
            </a:r>
            <a:endParaRPr lang="en" sz="3600" dirty="0"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59314" y="1194225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 b="1" dirty="0" smtClean="0">
                <a:solidFill>
                  <a:schemeClr val="accent5"/>
                </a:solidFill>
              </a:rPr>
              <a:t>Blessing</a:t>
            </a:r>
            <a:endParaRPr lang="en" sz="1600" dirty="0">
              <a:solidFill>
                <a:schemeClr val="accent5"/>
              </a:solidFill>
            </a:endParaRPr>
          </a:p>
          <a:p>
            <a:pPr>
              <a:lnSpc>
                <a:spcPct val="150000"/>
              </a:lnSpc>
            </a:pPr>
            <a:r>
              <a:rPr lang="en" sz="1600" dirty="0" smtClean="0"/>
              <a:t>Distributing </a:t>
            </a:r>
            <a:r>
              <a:rPr lang="en" sz="1600" dirty="0"/>
              <a:t>and updating code for all team members made </a:t>
            </a:r>
            <a:r>
              <a:rPr lang="en" sz="1600" dirty="0" smtClean="0"/>
              <a:t>easy.</a:t>
            </a:r>
          </a:p>
          <a:p>
            <a:pPr>
              <a:lnSpc>
                <a:spcPct val="150000"/>
              </a:lnSpc>
            </a:pPr>
            <a:r>
              <a:rPr lang="en" sz="1600" dirty="0" smtClean="0"/>
              <a:t>Monitoring </a:t>
            </a:r>
            <a:r>
              <a:rPr lang="en" sz="1600" dirty="0"/>
              <a:t>the changes made to the files in the commits to resolve </a:t>
            </a:r>
            <a:r>
              <a:rPr lang="en" sz="1600" dirty="0" smtClean="0"/>
              <a:t>errors.</a:t>
            </a:r>
          </a:p>
          <a:p>
            <a:pPr>
              <a:lnSpc>
                <a:spcPct val="150000"/>
              </a:lnSpc>
            </a:pPr>
            <a:r>
              <a:rPr lang="en" sz="1600" dirty="0" smtClean="0"/>
              <a:t>Lots </a:t>
            </a:r>
            <a:r>
              <a:rPr lang="en" sz="1600" dirty="0"/>
              <a:t>of features such as tags, branches and milestones that make project work </a:t>
            </a:r>
            <a:r>
              <a:rPr lang="en" sz="1600" dirty="0" smtClean="0"/>
              <a:t>easier.</a:t>
            </a:r>
          </a:p>
          <a:p>
            <a:pPr>
              <a:lnSpc>
                <a:spcPct val="150000"/>
              </a:lnSpc>
            </a:pPr>
            <a:r>
              <a:rPr lang="en" sz="1600" dirty="0" smtClean="0"/>
              <a:t>Monitoring </a:t>
            </a:r>
            <a:r>
              <a:rPr lang="en" sz="1600" dirty="0"/>
              <a:t>of team activities made easier </a:t>
            </a:r>
            <a:r>
              <a:rPr lang="en" sz="1600" dirty="0" smtClean="0"/>
              <a:t>(especially </a:t>
            </a:r>
            <a:r>
              <a:rPr lang="en" sz="1600" dirty="0"/>
              <a:t>for </a:t>
            </a:r>
            <a:r>
              <a:rPr lang="en" sz="1600" dirty="0" smtClean="0"/>
              <a:t>supervisor)</a:t>
            </a:r>
            <a:endParaRPr lang="en" sz="1600" dirty="0"/>
          </a:p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C00000"/>
                </a:solidFill>
              </a:rPr>
              <a:t>Curse </a:t>
            </a:r>
          </a:p>
          <a:p>
            <a:pPr>
              <a:lnSpc>
                <a:spcPct val="150000"/>
              </a:lnSpc>
            </a:pPr>
            <a:r>
              <a:rPr lang="en" sz="1600" dirty="0" smtClean="0"/>
              <a:t>Merge </a:t>
            </a:r>
            <a:r>
              <a:rPr lang="en" sz="1600" dirty="0"/>
              <a:t>Conflicts cause a kind of Merge-Fear. (Merging can lead to a lot of work, including undoing local changes and communication with teammates.) </a:t>
            </a:r>
            <a:endParaRPr lang="en" sz="1600" dirty="0" smtClean="0"/>
          </a:p>
          <a:p>
            <a:pPr>
              <a:lnSpc>
                <a:spcPct val="150000"/>
              </a:lnSpc>
            </a:pPr>
            <a:r>
              <a:rPr lang="en" sz="1600" dirty="0" smtClean="0"/>
              <a:t>Parallel </a:t>
            </a:r>
            <a:r>
              <a:rPr lang="en" sz="1600" dirty="0"/>
              <a:t>work is avoided as far as possible. thats not the intention of the tool!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338" y="212556"/>
            <a:ext cx="1700474" cy="8706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80"/>
          <a:stretch/>
        </p:blipFill>
        <p:spPr>
          <a:xfrm>
            <a:off x="391075" y="375312"/>
            <a:ext cx="800464" cy="7012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824" y="2805762"/>
            <a:ext cx="386177" cy="392931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171" y="1724128"/>
            <a:ext cx="936629" cy="1338862"/>
          </a:xfrm>
          <a:prstGeom prst="rect">
            <a:avLst/>
          </a:prstGeom>
        </p:spPr>
      </p:pic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4000" dirty="0" smtClean="0"/>
              <a:t>COnclUSION</a:t>
            </a:r>
            <a:endParaRPr lang="en" sz="4000" dirty="0"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indent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1800" b="1" dirty="0" smtClean="0">
                <a:solidFill>
                  <a:schemeClr val="accent3"/>
                </a:solidFill>
              </a:rPr>
              <a:t>Learning points</a:t>
            </a:r>
          </a:p>
          <a:p>
            <a:pPr marL="323850" indent="-285750">
              <a:lnSpc>
                <a:spcPct val="150000"/>
              </a:lnSpc>
              <a:buClr>
                <a:schemeClr val="dk1"/>
              </a:buClr>
              <a:buSzPct val="100000"/>
            </a:pPr>
            <a:r>
              <a:rPr lang="en" sz="1600" dirty="0" smtClean="0"/>
              <a:t>Realizing the challenges of big group work and importance of coordination.</a:t>
            </a:r>
          </a:p>
          <a:p>
            <a:pPr marL="323850" indent="-285750">
              <a:lnSpc>
                <a:spcPct val="150000"/>
              </a:lnSpc>
              <a:buClr>
                <a:schemeClr val="dk1"/>
              </a:buClr>
              <a:buSzPct val="100000"/>
            </a:pPr>
            <a:r>
              <a:rPr lang="en" sz="1600" dirty="0" smtClean="0"/>
              <a:t>Understood the importance of management tools &amp; project manager.</a:t>
            </a:r>
          </a:p>
          <a:p>
            <a:pPr marL="323850" indent="-285750">
              <a:lnSpc>
                <a:spcPct val="150000"/>
              </a:lnSpc>
              <a:buClr>
                <a:schemeClr val="dk1"/>
              </a:buClr>
              <a:buSzPct val="100000"/>
            </a:pPr>
            <a:r>
              <a:rPr lang="en" sz="1600" dirty="0" smtClean="0"/>
              <a:t>Experienced a “real-life” </a:t>
            </a:r>
            <a:r>
              <a:rPr lang="en" sz="1600" dirty="0"/>
              <a:t>documentation </a:t>
            </a:r>
            <a:r>
              <a:rPr lang="en" sz="1600" dirty="0" smtClean="0"/>
              <a:t>required </a:t>
            </a:r>
            <a:r>
              <a:rPr lang="en" sz="1600" dirty="0"/>
              <a:t>to develop a complex </a:t>
            </a:r>
            <a:r>
              <a:rPr lang="en" sz="1600" dirty="0" smtClean="0"/>
              <a:t>system.</a:t>
            </a:r>
          </a:p>
          <a:p>
            <a:pPr marL="323850" indent="-285750">
              <a:lnSpc>
                <a:spcPct val="150000"/>
              </a:lnSpc>
              <a:buClr>
                <a:schemeClr val="dk1"/>
              </a:buClr>
              <a:buSzPct val="100000"/>
            </a:pPr>
            <a:r>
              <a:rPr lang="en" sz="1600" dirty="0" smtClean="0"/>
              <a:t>Experienced a “real-life” software development in a group with git.</a:t>
            </a:r>
          </a:p>
          <a:p>
            <a:pPr marL="323850" indent="-285750">
              <a:lnSpc>
                <a:spcPct val="150000"/>
              </a:lnSpc>
              <a:buClr>
                <a:schemeClr val="dk1"/>
              </a:buClr>
              <a:buSzPct val="100000"/>
            </a:pPr>
            <a:endParaRPr lang="en" sz="900" dirty="0"/>
          </a:p>
          <a:p>
            <a:pPr marL="38100" indent="0">
              <a:lnSpc>
                <a:spcPct val="150000"/>
              </a:lnSpc>
              <a:buClr>
                <a:schemeClr val="dk1"/>
              </a:buClr>
              <a:buSzPct val="100000"/>
              <a:buNone/>
            </a:pPr>
            <a:r>
              <a:rPr lang="en" sz="1800" b="1" dirty="0" smtClean="0">
                <a:solidFill>
                  <a:schemeClr val="accent4"/>
                </a:solidFill>
              </a:rPr>
              <a:t>What we keep</a:t>
            </a:r>
          </a:p>
          <a:p>
            <a:pPr marL="323850" indent="-285750">
              <a:lnSpc>
                <a:spcPct val="150000"/>
              </a:lnSpc>
              <a:buClr>
                <a:schemeClr val="dk1"/>
              </a:buClr>
              <a:buSzPct val="100000"/>
            </a:pPr>
            <a:r>
              <a:rPr lang="en" sz="1600" dirty="0" smtClean="0"/>
              <a:t>We implemented a fully functional enterprise chat system in a month.</a:t>
            </a:r>
          </a:p>
          <a:p>
            <a:pPr marL="323850" indent="-285750">
              <a:lnSpc>
                <a:spcPct val="150000"/>
              </a:lnSpc>
              <a:buClr>
                <a:schemeClr val="dk1"/>
              </a:buClr>
              <a:buSzPct val="100000"/>
            </a:pPr>
            <a:r>
              <a:rPr lang="en" sz="1600" dirty="0" smtClean="0"/>
              <a:t>We gained great experience in multiple things (documentation, git, development, teams).</a:t>
            </a:r>
          </a:p>
          <a:p>
            <a:pPr marL="323850" indent="-285750">
              <a:lnSpc>
                <a:spcPct val="150000"/>
              </a:lnSpc>
              <a:buClr>
                <a:schemeClr val="dk1"/>
              </a:buClr>
              <a:buSzPct val="100000"/>
            </a:pPr>
            <a:r>
              <a:rPr lang="en" sz="1600" dirty="0" smtClean="0"/>
              <a:t>We are </a:t>
            </a:r>
            <a:r>
              <a:rPr lang="en" sz="1600" b="1" dirty="0" smtClean="0"/>
              <a:t>proud of our work </a:t>
            </a:r>
            <a:r>
              <a:rPr lang="en" sz="1600" dirty="0" smtClean="0"/>
              <a:t>and we had fun (and some frustration) developing it. </a:t>
            </a:r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326" y="192585"/>
            <a:ext cx="1700474" cy="8706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062" y="3266302"/>
            <a:ext cx="576507" cy="579233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88229" y="144379"/>
            <a:ext cx="2021305" cy="584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57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000" dirty="0" smtClean="0"/>
              <a:t>Description</a:t>
            </a:r>
            <a:endParaRPr lang="en" sz="4000" dirty="0"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22910" indent="-285750">
              <a:buClr>
                <a:schemeClr val="dk1"/>
              </a:buClr>
              <a:buSzPct val="78571"/>
            </a:pPr>
            <a:r>
              <a:rPr lang="en" sz="1600" dirty="0" smtClean="0"/>
              <a:t>Our </a:t>
            </a:r>
            <a:r>
              <a:rPr lang="en" sz="1600" dirty="0"/>
              <a:t>project has been developed in </a:t>
            </a:r>
            <a:r>
              <a:rPr lang="en" sz="1600" dirty="0" smtClean="0"/>
              <a:t>reply to </a:t>
            </a:r>
            <a:r>
              <a:rPr lang="en" sz="1600" dirty="0" smtClean="0">
                <a:solidFill>
                  <a:schemeClr val="accent1"/>
                </a:solidFill>
              </a:rPr>
              <a:t>XtremeSecurity</a:t>
            </a:r>
            <a:r>
              <a:rPr lang="en" sz="1600" dirty="0" smtClean="0"/>
              <a:t>. The Enterprise needs to develop </a:t>
            </a:r>
            <a:r>
              <a:rPr lang="en" sz="1600" dirty="0"/>
              <a:t>a </a:t>
            </a:r>
            <a:r>
              <a:rPr lang="en" sz="1600" dirty="0">
                <a:solidFill>
                  <a:schemeClr val="accent4"/>
                </a:solidFill>
              </a:rPr>
              <a:t>chat system </a:t>
            </a:r>
            <a:r>
              <a:rPr lang="en" sz="1600" dirty="0" smtClean="0"/>
              <a:t>from scratch. We cover their need to exchange </a:t>
            </a:r>
            <a:r>
              <a:rPr lang="en" sz="1600" b="1" dirty="0"/>
              <a:t>messages</a:t>
            </a:r>
            <a:r>
              <a:rPr lang="en" sz="1600" dirty="0"/>
              <a:t> &amp; </a:t>
            </a:r>
            <a:r>
              <a:rPr lang="en" sz="1600" b="1" dirty="0"/>
              <a:t>files</a:t>
            </a:r>
            <a:r>
              <a:rPr lang="en" sz="1600" dirty="0"/>
              <a:t> in a </a:t>
            </a:r>
            <a:r>
              <a:rPr lang="en" sz="1600" b="1" dirty="0"/>
              <a:t>secure</a:t>
            </a:r>
            <a:r>
              <a:rPr lang="en" sz="1600" dirty="0"/>
              <a:t> </a:t>
            </a:r>
            <a:r>
              <a:rPr lang="en" sz="1600" dirty="0" smtClean="0"/>
              <a:t>way among employees. </a:t>
            </a:r>
            <a:br>
              <a:rPr lang="en" sz="1600" dirty="0" smtClean="0"/>
            </a:br>
            <a:endParaRPr lang="en" sz="1600" dirty="0" smtClean="0"/>
          </a:p>
          <a:p>
            <a:pPr marL="422910" indent="-285750">
              <a:spcAft>
                <a:spcPts val="600"/>
              </a:spcAft>
              <a:buClr>
                <a:schemeClr val="dk1"/>
              </a:buClr>
              <a:buSzPct val="78571"/>
            </a:pPr>
            <a:r>
              <a:rPr lang="en" sz="1600" dirty="0" smtClean="0"/>
              <a:t>The requested functionalities of the system were: </a:t>
            </a:r>
          </a:p>
          <a:p>
            <a:pPr marL="628650" lvl="1" indent="-285750">
              <a:spcAft>
                <a:spcPts val="600"/>
              </a:spcAft>
              <a:buClr>
                <a:schemeClr val="dk1"/>
              </a:buClr>
              <a:buSzPct val="78571"/>
              <a:buFont typeface="Wingdings" panose="05000000000000000000" pitchFamily="2" charset="2"/>
              <a:buChar char="ü"/>
            </a:pPr>
            <a:r>
              <a:rPr lang="en-GB" sz="1450" dirty="0" smtClean="0"/>
              <a:t>exchange</a:t>
            </a:r>
            <a:r>
              <a:rPr lang="en" sz="1450" dirty="0" smtClean="0"/>
              <a:t> messages &amp; files of arbitary size</a:t>
            </a:r>
          </a:p>
          <a:p>
            <a:pPr marL="628650" lvl="1" indent="-285750">
              <a:spcAft>
                <a:spcPts val="600"/>
              </a:spcAft>
              <a:buClr>
                <a:schemeClr val="dk1"/>
              </a:buClr>
              <a:buSzPct val="78571"/>
              <a:buFont typeface="Wingdings" panose="05000000000000000000" pitchFamily="2" charset="2"/>
              <a:buChar char="ü"/>
            </a:pPr>
            <a:r>
              <a:rPr lang="en" sz="1450" dirty="0" smtClean="0"/>
              <a:t>encrypted communication with server</a:t>
            </a:r>
          </a:p>
          <a:p>
            <a:pPr marL="628650" lvl="1" indent="-285750">
              <a:spcAft>
                <a:spcPts val="600"/>
              </a:spcAft>
              <a:buClr>
                <a:schemeClr val="dk1"/>
              </a:buClr>
              <a:buSzPct val="78571"/>
              <a:buFont typeface="Wingdings" panose="05000000000000000000" pitchFamily="2" charset="2"/>
              <a:buChar char="ü"/>
            </a:pPr>
            <a:r>
              <a:rPr lang="en-GB" sz="1450" dirty="0" smtClean="0"/>
              <a:t>configure</a:t>
            </a:r>
            <a:r>
              <a:rPr lang="en" sz="1450" dirty="0" smtClean="0"/>
              <a:t> user account </a:t>
            </a:r>
          </a:p>
          <a:p>
            <a:pPr marL="628650" lvl="1" indent="-285750">
              <a:spcAft>
                <a:spcPts val="600"/>
              </a:spcAft>
              <a:buClr>
                <a:schemeClr val="dk1"/>
              </a:buClr>
              <a:buSzPct val="78571"/>
              <a:buFont typeface="Wingdings" panose="05000000000000000000" pitchFamily="2" charset="2"/>
              <a:buChar char="ü"/>
            </a:pPr>
            <a:r>
              <a:rPr lang="en" sz="1450" dirty="0" smtClean="0"/>
              <a:t>create </a:t>
            </a:r>
            <a:r>
              <a:rPr lang="en" sz="1450" dirty="0"/>
              <a:t>&amp; manage </a:t>
            </a:r>
            <a:r>
              <a:rPr lang="en" sz="1450" dirty="0" smtClean="0"/>
              <a:t>local </a:t>
            </a:r>
            <a:r>
              <a:rPr lang="en" sz="1450" dirty="0"/>
              <a:t>address </a:t>
            </a:r>
            <a:r>
              <a:rPr lang="en" sz="1450" dirty="0" smtClean="0"/>
              <a:t>book</a:t>
            </a:r>
          </a:p>
          <a:p>
            <a:pPr marL="628650" lvl="1" indent="-285750">
              <a:spcAft>
                <a:spcPts val="600"/>
              </a:spcAft>
              <a:buClr>
                <a:schemeClr val="dk1"/>
              </a:buClr>
              <a:buSzPct val="78571"/>
              <a:buFont typeface="Wingdings" panose="05000000000000000000" pitchFamily="2" charset="2"/>
              <a:buChar char="ü"/>
            </a:pPr>
            <a:r>
              <a:rPr lang="en" sz="1450" dirty="0" smtClean="0"/>
              <a:t>block/unblock users </a:t>
            </a:r>
          </a:p>
          <a:p>
            <a:pPr marL="628650" lvl="1" indent="-285750">
              <a:spcAft>
                <a:spcPts val="600"/>
              </a:spcAft>
              <a:buClr>
                <a:schemeClr val="dk1"/>
              </a:buClr>
              <a:buSzPct val="78571"/>
              <a:buFont typeface="Wingdings" panose="05000000000000000000" pitchFamily="2" charset="2"/>
              <a:buChar char="ü"/>
            </a:pPr>
            <a:r>
              <a:rPr lang="en" sz="1450" dirty="0" smtClean="0"/>
              <a:t>access </a:t>
            </a:r>
            <a:r>
              <a:rPr lang="en" sz="1450" dirty="0"/>
              <a:t>to </a:t>
            </a:r>
            <a:r>
              <a:rPr lang="en" sz="1450" dirty="0" smtClean="0"/>
              <a:t>company’s material repository</a:t>
            </a:r>
          </a:p>
          <a:p>
            <a:pPr marL="628650" lvl="1" indent="-285750">
              <a:spcAft>
                <a:spcPts val="600"/>
              </a:spcAft>
              <a:buClr>
                <a:schemeClr val="dk1"/>
              </a:buClr>
              <a:buSzPct val="78571"/>
              <a:buFont typeface="Wingdings" panose="05000000000000000000" pitchFamily="2" charset="2"/>
              <a:buChar char="ü"/>
            </a:pPr>
            <a:r>
              <a:rPr lang="en" sz="1450" dirty="0" smtClean="0"/>
              <a:t>show </a:t>
            </a:r>
            <a:r>
              <a:rPr lang="en" sz="1450" dirty="0"/>
              <a:t>personal statistics about program </a:t>
            </a:r>
            <a:r>
              <a:rPr lang="en" sz="1450" dirty="0" smtClean="0"/>
              <a:t>usage</a:t>
            </a:r>
          </a:p>
          <a:p>
            <a:pPr marL="628650" lvl="1" indent="-285750">
              <a:spcAft>
                <a:spcPts val="600"/>
              </a:spcAft>
              <a:buClr>
                <a:schemeClr val="dk1"/>
              </a:buClr>
              <a:buSzPct val="78571"/>
              <a:buFont typeface="Wingdings" panose="05000000000000000000" pitchFamily="2" charset="2"/>
              <a:buChar char="ü"/>
            </a:pPr>
            <a:r>
              <a:rPr lang="en" sz="1450" dirty="0" smtClean="0">
                <a:solidFill>
                  <a:schemeClr val="tx2"/>
                </a:solidFill>
              </a:rPr>
              <a:t>(admin feature) </a:t>
            </a:r>
            <a:r>
              <a:rPr lang="en" sz="1450" dirty="0" smtClean="0"/>
              <a:t>manage all users </a:t>
            </a:r>
            <a:r>
              <a:rPr lang="en" sz="1450" dirty="0"/>
              <a:t>and view global statistics of program </a:t>
            </a:r>
            <a:r>
              <a:rPr lang="en" sz="1450" dirty="0" smtClean="0"/>
              <a:t>usage</a:t>
            </a:r>
            <a:endParaRPr lang="en" sz="1450" dirty="0"/>
          </a:p>
          <a:p>
            <a:pPr lvl="0" indent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endParaRPr lang="en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326" y="192585"/>
            <a:ext cx="1700474" cy="8706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018" y="2032618"/>
            <a:ext cx="2020299" cy="1400133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86153" y="547566"/>
            <a:ext cx="7838831" cy="4595934"/>
            <a:chOff x="625230" y="519084"/>
            <a:chExt cx="7838831" cy="4595934"/>
          </a:xfrm>
        </p:grpSpPr>
        <p:graphicFrame>
          <p:nvGraphicFramePr>
            <p:cNvPr id="4" name="Diagram 3"/>
            <p:cNvGraphicFramePr/>
            <p:nvPr>
              <p:extLst>
                <p:ext uri="{D42A27DB-BD31-4B8C-83A1-F6EECF244321}">
                  <p14:modId xmlns:p14="http://schemas.microsoft.com/office/powerpoint/2010/main" val="990044819"/>
                </p:ext>
              </p:extLst>
            </p:nvPr>
          </p:nvGraphicFramePr>
          <p:xfrm>
            <a:off x="625230" y="519084"/>
            <a:ext cx="7838831" cy="45959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4271106" y="2511519"/>
              <a:ext cx="1242646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1800" b="1"/>
              </a:lvl1pPr>
            </a:lstStyle>
            <a:p>
              <a:r>
                <a:rPr lang="en-GB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Encrypted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71106" y="2880851"/>
              <a:ext cx="1242646" cy="353943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7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connection</a:t>
              </a:r>
              <a:endParaRPr lang="en-GB" sz="17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 smtClean="0"/>
              <a:t>architecture</a:t>
            </a:r>
            <a:endParaRPr lang="en-GB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326" y="192585"/>
            <a:ext cx="1700474" cy="87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3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Design </a:t>
            </a:r>
            <a:endParaRPr lang="en" dirty="0"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14300" lvl="0" indent="0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None/>
            </a:pPr>
            <a:r>
              <a:rPr lang="en" sz="16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   A </a:t>
            </a:r>
            <a:r>
              <a:rPr lang="en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 tries to </a:t>
            </a:r>
            <a:r>
              <a:rPr lang="en" sz="16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r>
              <a:rPr lang="en" sz="16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the service must </a:t>
            </a:r>
            <a:r>
              <a:rPr lang="en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authenticate</a:t>
            </a:r>
            <a:r>
              <a:rPr lang="en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himself against a user database maintained in a central </a:t>
            </a:r>
            <a:r>
              <a:rPr lang="en" sz="16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server.</a:t>
            </a:r>
          </a:p>
          <a:p>
            <a:pPr marL="114300" lvl="0" indent="0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None/>
            </a:pPr>
            <a:r>
              <a:rPr lang="en" sz="16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   Configure </a:t>
            </a:r>
            <a:r>
              <a:rPr lang="en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user account</a:t>
            </a:r>
            <a:r>
              <a:rPr lang="en" sz="16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rtl="0">
              <a:spcBef>
                <a:spcPts val="0"/>
              </a:spcBef>
              <a:buNone/>
            </a:pPr>
            <a:endParaRPr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Shape 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408" y="2276322"/>
            <a:ext cx="2368583" cy="254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51"/>
          <p:cNvPicPr preferRelativeResize="0"/>
          <p:nvPr/>
        </p:nvPicPr>
        <p:blipFill rotWithShape="1">
          <a:blip r:embed="rId4">
            <a:alphaModFix/>
          </a:blip>
          <a:srcRect l="7687" t="1124" r="5446" b="1124"/>
          <a:stretch/>
        </p:blipFill>
        <p:spPr>
          <a:xfrm>
            <a:off x="3242199" y="2276322"/>
            <a:ext cx="2805803" cy="2357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326" y="192585"/>
            <a:ext cx="1700474" cy="870643"/>
          </a:xfrm>
          <a:prstGeom prst="rect">
            <a:avLst/>
          </a:prstGeom>
        </p:spPr>
      </p:pic>
      <p:pic>
        <p:nvPicPr>
          <p:cNvPr id="7" name="Shape 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7196" y="2276322"/>
            <a:ext cx="2474257" cy="2357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799394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 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Design </a:t>
            </a:r>
            <a:endParaRPr lang="en" dirty="0"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398350" y="1141800"/>
            <a:ext cx="8229600" cy="4001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 rtl="0">
              <a:spcBef>
                <a:spcPts val="0"/>
              </a:spcBef>
              <a:buNone/>
            </a:pPr>
            <a:r>
              <a:rPr lang="en" sz="16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    </a:t>
            </a:r>
            <a:r>
              <a:rPr lang="en" sz="1600" b="1" dirty="0" smtClean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Address </a:t>
            </a:r>
            <a:r>
              <a:rPr lang="en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book</a:t>
            </a:r>
            <a:r>
              <a:rPr lang="en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add/remove/browse users in a local address </a:t>
            </a:r>
            <a:r>
              <a:rPr lang="en" sz="16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book.</a:t>
            </a:r>
            <a:r>
              <a:rPr lang="en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600" dirty="0" smtClean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Users </a:t>
            </a:r>
            <a:r>
              <a:rPr lang="en" sz="16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in the address book have an associated </a:t>
            </a:r>
            <a:r>
              <a:rPr lang="en" sz="1600" dirty="0" smtClean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status </a:t>
            </a:r>
            <a:r>
              <a:rPr lang="en" sz="16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(offline, available, idle, busy).</a:t>
            </a:r>
            <a:br>
              <a:rPr lang="en" sz="16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buNone/>
            </a:pP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 r="39867" b="9796"/>
          <a:stretch/>
        </p:blipFill>
        <p:spPr>
          <a:xfrm>
            <a:off x="457200" y="1796725"/>
            <a:ext cx="1990367" cy="148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3970" y="2016730"/>
            <a:ext cx="2469310" cy="196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326" y="192585"/>
            <a:ext cx="1700474" cy="870643"/>
          </a:xfrm>
          <a:prstGeom prst="rect">
            <a:avLst/>
          </a:prstGeom>
        </p:spPr>
      </p:pic>
      <p:pic>
        <p:nvPicPr>
          <p:cNvPr id="8" name="Shape 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7417" y="2016731"/>
            <a:ext cx="2656396" cy="196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" y="3434208"/>
            <a:ext cx="2348909" cy="1102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43341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/>
            </a:r>
            <a:br>
              <a:rPr lang="en" dirty="0"/>
            </a:b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Design</a:t>
            </a:r>
            <a:endParaRPr lang="en" dirty="0"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600" dirty="0" smtClean="0">
                <a:latin typeface="Calibri"/>
                <a:ea typeface="Calibri"/>
                <a:cs typeface="Calibri"/>
                <a:sym typeface="Calibri"/>
              </a:rPr>
              <a:t>3.    Create </a:t>
            </a:r>
            <a:r>
              <a:rPr lang="en" sz="1600" b="1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new conversation </a:t>
            </a: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and sends text</a:t>
            </a:r>
            <a:br>
              <a:rPr lang="en" sz="1600" dirty="0">
                <a:latin typeface="Calibri"/>
                <a:ea typeface="Calibri"/>
                <a:cs typeface="Calibri"/>
                <a:sym typeface="Calibri"/>
              </a:rPr>
            </a:br>
            <a:endParaRPr lang="en" sz="1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52" y="2202691"/>
            <a:ext cx="2443983" cy="1720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326" y="192585"/>
            <a:ext cx="1700474" cy="870643"/>
          </a:xfrm>
          <a:prstGeom prst="rect">
            <a:avLst/>
          </a:prstGeom>
        </p:spPr>
      </p:pic>
      <p:pic>
        <p:nvPicPr>
          <p:cNvPr id="8" name="Shape 76"/>
          <p:cNvPicPr preferRelativeResize="0"/>
          <p:nvPr/>
        </p:nvPicPr>
        <p:blipFill rotWithShape="1">
          <a:blip r:embed="rId5">
            <a:alphaModFix/>
          </a:blip>
          <a:srcRect l="5792" t="1808" r="5907" b="6983"/>
          <a:stretch/>
        </p:blipFill>
        <p:spPr>
          <a:xfrm>
            <a:off x="2983603" y="1598933"/>
            <a:ext cx="5486629" cy="3186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731145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Design</a:t>
            </a:r>
            <a:endParaRPr lang="en" dirty="0"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4.    Upload </a:t>
            </a:r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file and download file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765525"/>
            <a:ext cx="4349398" cy="2517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326" y="192585"/>
            <a:ext cx="1700474" cy="8706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207" y="1765525"/>
            <a:ext cx="3017155" cy="251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548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Design</a:t>
            </a:r>
            <a:endParaRPr lang="en" dirty="0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600" dirty="0" smtClean="0">
                <a:latin typeface="Calibri"/>
                <a:ea typeface="Calibri"/>
                <a:cs typeface="Calibri"/>
                <a:sym typeface="Calibri"/>
              </a:rPr>
              <a:t>5.    </a:t>
            </a:r>
            <a:r>
              <a:rPr lang="en" sz="1600" b="1" dirty="0" smtClean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Email</a:t>
            </a:r>
            <a:r>
              <a:rPr lang="en" sz="16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to offline </a:t>
            </a:r>
            <a:r>
              <a:rPr lang="en" sz="1600" dirty="0" smtClean="0">
                <a:latin typeface="Calibri"/>
                <a:ea typeface="Calibri"/>
                <a:cs typeface="Calibri"/>
                <a:sym typeface="Calibri"/>
              </a:rPr>
              <a:t>user (text &amp; files) </a:t>
            </a:r>
            <a:endParaRPr lang="en" sz="1600" dirty="0">
              <a:latin typeface="Calibri"/>
              <a:ea typeface="Calibri"/>
              <a:cs typeface="Calibri"/>
              <a:sym typeface="Calibri"/>
            </a:endParaRP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045" y="1545768"/>
            <a:ext cx="6337034" cy="3380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326" y="192585"/>
            <a:ext cx="1700474" cy="87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235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000" dirty="0" smtClean="0"/>
              <a:t> 6. ADMIN PANEL</a:t>
            </a:r>
            <a:endParaRPr lang="en-GB" sz="20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614" y="514350"/>
            <a:ext cx="3160034" cy="3765550"/>
          </a:xfrm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 smtClean="0"/>
              <a:t>View call records of conversations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 smtClean="0"/>
              <a:t>Add user to 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 smtClean="0"/>
              <a:t>Delete user from 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 smtClean="0"/>
              <a:t>View graphs on application activity</a:t>
            </a:r>
            <a:endParaRPr lang="en-GB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326" y="192585"/>
            <a:ext cx="1700474" cy="87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1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378</TotalTime>
  <Words>582</Words>
  <Application>Microsoft Office PowerPoint</Application>
  <PresentationFormat>On-screen Show (16:9)</PresentationFormat>
  <Paragraphs>133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Corbel</vt:lpstr>
      <vt:lpstr>Rockwell</vt:lpstr>
      <vt:lpstr>Wingdings</vt:lpstr>
      <vt:lpstr>Wood Type</vt:lpstr>
      <vt:lpstr>PowerPoint Presentation</vt:lpstr>
      <vt:lpstr>Description</vt:lpstr>
      <vt:lpstr>architecture</vt:lpstr>
      <vt:lpstr>Design </vt:lpstr>
      <vt:lpstr>             Design </vt:lpstr>
      <vt:lpstr>                         Design</vt:lpstr>
      <vt:lpstr>Design</vt:lpstr>
      <vt:lpstr>Design</vt:lpstr>
      <vt:lpstr> 6. ADMIN PANEL</vt:lpstr>
      <vt:lpstr>Design </vt:lpstr>
      <vt:lpstr>Architecture / Design</vt:lpstr>
      <vt:lpstr>Technical Challenges</vt:lpstr>
      <vt:lpstr>        Challenges | Failures | Success Stories </vt:lpstr>
      <vt:lpstr>        Challenges | Failures | Success Stories </vt:lpstr>
      <vt:lpstr> WORKED / FAILED</vt:lpstr>
      <vt:lpstr>     Git - Curse and a Blessing</vt:lpstr>
      <vt:lpstr>COnclUSION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Dragos wants:</dc:title>
  <dc:creator>Sokratis Papadopoulos</dc:creator>
  <cp:lastModifiedBy>Sokratis Papadopoulos</cp:lastModifiedBy>
  <cp:revision>244</cp:revision>
  <dcterms:modified xsi:type="dcterms:W3CDTF">2015-05-25T11:59:38Z</dcterms:modified>
</cp:coreProperties>
</file>